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27"/>
  </p:notesMasterIdLst>
  <p:handoutMasterIdLst>
    <p:handoutMasterId r:id="rId28"/>
  </p:handoutMasterIdLst>
  <p:sldIdLst>
    <p:sldId id="2145708161" r:id="rId6"/>
    <p:sldId id="1105" r:id="rId7"/>
    <p:sldId id="823" r:id="rId8"/>
    <p:sldId id="1156" r:id="rId9"/>
    <p:sldId id="1153" r:id="rId10"/>
    <p:sldId id="354" r:id="rId11"/>
    <p:sldId id="355" r:id="rId12"/>
    <p:sldId id="380" r:id="rId13"/>
    <p:sldId id="1532" r:id="rId14"/>
    <p:sldId id="358" r:id="rId15"/>
    <p:sldId id="1154" r:id="rId16"/>
    <p:sldId id="1555" r:id="rId17"/>
    <p:sldId id="2145708175" r:id="rId18"/>
    <p:sldId id="2145708162" r:id="rId19"/>
    <p:sldId id="366" r:id="rId20"/>
    <p:sldId id="1036" r:id="rId21"/>
    <p:sldId id="1556" r:id="rId22"/>
    <p:sldId id="2145708257" r:id="rId23"/>
    <p:sldId id="571" r:id="rId24"/>
    <p:sldId id="1083" r:id="rId25"/>
    <p:sldId id="1103" r:id="rId2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51EC54-E6E6-617D-6C53-3737C5F83B32}" v="1" dt="2024-03-04T15:05:33.2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3519" autoAdjust="0"/>
    <p:restoredTop sz="86408" autoAdjust="0"/>
  </p:normalViewPr>
  <p:slideViewPr>
    <p:cSldViewPr snapToGrid="0">
      <p:cViewPr varScale="1">
        <p:scale>
          <a:sx n="106" d="100"/>
          <a:sy n="106" d="100"/>
        </p:scale>
        <p:origin x="776" y="168"/>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A951EC54-E6E6-617D-6C53-3737C5F83B32}"/>
    <pc:docChg chg="delSld">
      <pc:chgData name="Sophia Papadakis" userId="S::sophia@ncsct.co.uk::b95f17c4-d9c4-4e13-899b-4e888ddd5376" providerId="AD" clId="Web-{A951EC54-E6E6-617D-6C53-3737C5F83B32}" dt="2024-03-04T15:05:33.245" v="0"/>
      <pc:docMkLst>
        <pc:docMk/>
      </pc:docMkLst>
      <pc:sldChg chg="del">
        <pc:chgData name="Sophia Papadakis" userId="S::sophia@ncsct.co.uk::b95f17c4-d9c4-4e13-899b-4e888ddd5376" providerId="AD" clId="Web-{A951EC54-E6E6-617D-6C53-3737C5F83B32}" dt="2024-03-04T15:05:33.245" v="0"/>
        <pc:sldMkLst>
          <pc:docMk/>
          <pc:sldMk cId="837710978" sldId="1509"/>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sh.org.uk/information-and-resources/fact-sheets/statistical/use-of-e-cigarettes-among-young-people-in-great-britain-202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gov.uk/government/publications/e-cigarettes-an-evidence-update"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Arial" panose="020B0604020202020204" pitchFamily="34" charset="0"/>
                <a:ea typeface="Calibri"/>
                <a:cs typeface="Arial" panose="020B0604020202020204" pitchFamily="34" charset="0"/>
              </a:rPr>
              <a:t>[Remind participants that nicotine vapes are approved to support adults who smoke to cut down and stop smoking. They should not be used by non-smokers (people who do not smoke) or young people (those under 18)]</a:t>
            </a:r>
          </a:p>
          <a:p>
            <a:endParaRPr lang="en-US" sz="1200" dirty="0">
              <a:latin typeface="Arial" panose="020B0604020202020204" pitchFamily="34" charset="0"/>
              <a:ea typeface="Calibri"/>
              <a:cs typeface="Arial" panose="020B0604020202020204" pitchFamily="34" charset="0"/>
            </a:endParaRPr>
          </a:p>
          <a:p>
            <a:r>
              <a:rPr lang="en-CA" sz="1200" b="0" i="0" dirty="0">
                <a:solidFill>
                  <a:srgbClr val="333333"/>
                </a:solidFill>
                <a:effectLst/>
                <a:latin typeface="Arial" panose="020B0604020202020204" pitchFamily="34" charset="0"/>
                <a:cs typeface="Arial" panose="020B0604020202020204" pitchFamily="34" charset="0"/>
              </a:rPr>
              <a:t>When discussing vaping (e-cigarettes) we will present the latest evidence. The clinical practice we recommend is dictated by this and aligns with guidance issued by the Office for Health Improvement and Disparities (OHID), the Royal College of Physicians and Action on Smoking and Health (ASH). However, local and national policies differ and you should refer to these.​</a:t>
            </a:r>
            <a:endParaRPr lang="en-US" sz="1200" dirty="0">
              <a:latin typeface="Arial" panose="020B0604020202020204" pitchFamily="34" charset="0"/>
              <a:ea typeface="Calibri"/>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29312757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Most things that we do carry some risk and so it is unlikely that we will ever be able to say that vapes are completely safe.</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However, when considering the safety of vaping we need to take into account that virtually all vape users are either current or ex-smokers (smoked in past). It is therefore more appropriate to ask the question: how much less harmful than smoking is vaping?</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is no high-quality safety data from long-term vape use, but there is no good reason to expect that their use would be anywhere near as risky as smoking.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slide puts things in perspective. When we compare the risk of various nicotine-containing products with smoking cigarettes (with a reference point of 100) we can see where products lie relative to the risk of continuing to smoke cigarettes.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Estimating the Harms of Nicotine-Containing Products Using the MCDA Approach: Nutt, Phillips, Balfour, Curran, Dockrell, Foulds, Fagerstrom, Letlape, Milton, Polosa, Ramsey, Sweanor. </a:t>
            </a:r>
            <a:r>
              <a:rPr lang="is-IS" sz="1200" dirty="0">
                <a:effectLst/>
                <a:latin typeface="Arial" panose="020B0604020202020204" pitchFamily="34" charset="0"/>
                <a:ea typeface="Times New Roman" panose="02020603050405020304" pitchFamily="18" charset="0"/>
                <a:cs typeface="Arial" panose="020B0604020202020204" pitchFamily="34" charset="0"/>
              </a:rPr>
              <a:t>Eur Addict Res 2014;20:218-225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Vaping deaths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During 2019, the Centers for Disease Control and Prevention (CDC) in the US reported over 2,000 confirmed and probable e-cigarette or vaping product use-associated lung injuries (EVALI), and over 50 fatalities.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The deaths occurred in very specific circumstances: mainly young men who used THC (cannabis) containing liquids in their devices. Subsequently, a specific additive (vitamin E acetate) has been identified as a likely cause of EVALI.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Public Health England consider that, on balance, these cases of lung disease, and in some cases death, are not related to the vaping of nicotine.</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Popcorn lung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never been any confirmed cases of ‘popcorn lung’ from vaping nicotine. </a:t>
            </a:r>
            <a:r>
              <a:rPr lang="en-GB" sz="1200" dirty="0">
                <a:effectLst/>
                <a:latin typeface="Arial" panose="020B0604020202020204" pitchFamily="34" charset="0"/>
                <a:ea typeface="Times New Roman" panose="02020603050405020304" pitchFamily="18" charset="0"/>
                <a:cs typeface="Arial" panose="020B0604020202020204" pitchFamily="34" charset="0"/>
              </a:rPr>
              <a:t>Diacetyl (a flavour used in popcorn) is safe for oral consumption but, when heated and inhaled in large doses over a long period, can cause permanent bronchiolitis ('popcorn lung').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In the UK, diacetyl was banned in e-cigarette liquids under the EU Tobacco Products Directive (TPD) in 2016. So, e-liquids sold in the UK shouldn’t contain diacetyl. It is worth noting that cigarette smoke contains diacetyl. </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panose="020B0604020202020204" pitchFamily="34" charset="0"/>
                <a:ea typeface="Times New Roman" panose="02020603050405020304" pitchFamily="18" charset="0"/>
                <a:cs typeface="Arial" panose="020B0604020202020204" pitchFamily="34" charset="0"/>
              </a:rPr>
              <a:t>Although there is no research to date that shows any clear dangers of flavours in e-cigarette vapour, health risks from long-term use could emerge. Again, these risks are likely to be significantly lower than the risks of continued smoking.</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2373085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defRPr/>
            </a:pPr>
            <a:r>
              <a:rPr lang="en-US" dirty="0">
                <a:latin typeface="Arial" panose="020B0604020202020204" pitchFamily="34" charset="0"/>
                <a:cs typeface="Arial" panose="020B0604020202020204" pitchFamily="34" charset="0"/>
              </a:rPr>
              <a:t>We</a:t>
            </a:r>
            <a:r>
              <a:rPr lang="en-US" sz="1200" dirty="0">
                <a:latin typeface="Arial" panose="020B0604020202020204" pitchFamily="34" charset="0"/>
                <a:cs typeface="Arial" panose="020B0604020202020204" pitchFamily="34" charset="0"/>
              </a:rPr>
              <a:t> often hear concerns </a:t>
            </a:r>
            <a:r>
              <a:rPr lang="en-US" dirty="0">
                <a:latin typeface="Arial" panose="020B0604020202020204" pitchFamily="34" charset="0"/>
                <a:cs typeface="Arial" panose="020B0604020202020204" pitchFamily="34" charset="0"/>
              </a:rPr>
              <a:t>from </a:t>
            </a:r>
            <a:r>
              <a:rPr lang="en-US" sz="1200" dirty="0">
                <a:latin typeface="Arial" panose="020B0604020202020204" pitchFamily="34" charset="0"/>
                <a:cs typeface="Arial" panose="020B0604020202020204" pitchFamily="34" charset="0"/>
              </a:rPr>
              <a:t>healthcare professionals, patients and/or family that vapes are </a:t>
            </a:r>
            <a:r>
              <a:rPr lang="en-CA" sz="1200" dirty="0">
                <a:latin typeface="Arial" panose="020B0604020202020204" pitchFamily="34" charset="0"/>
                <a:cs typeface="Arial" panose="020B0604020202020204" pitchFamily="34" charset="0"/>
              </a:rPr>
              <a:t>unregulated and no one knows what’s in them. </a:t>
            </a:r>
          </a:p>
          <a:p>
            <a:pPr eaLnBrk="1" hangingPunct="1">
              <a:spcBef>
                <a:spcPct val="0"/>
              </a:spcBef>
              <a:defRPr/>
            </a:pPr>
            <a:endParaRPr lang="en-CA" sz="1200" dirty="0">
              <a:latin typeface="Arial" panose="020B0604020202020204" pitchFamily="34" charset="0"/>
              <a:cs typeface="Arial" panose="020B0604020202020204" pitchFamily="34" charset="0"/>
            </a:endParaRPr>
          </a:p>
          <a:p>
            <a:pPr eaLnBrk="1" hangingPunct="1">
              <a:spcBef>
                <a:spcPct val="0"/>
              </a:spcBef>
              <a:defRPr/>
            </a:pPr>
            <a:r>
              <a:rPr lang="en-CA" sz="1200" dirty="0">
                <a:latin typeface="Arial" panose="020B0604020202020204" pitchFamily="34" charset="0"/>
                <a:cs typeface="Arial" panose="020B0604020202020204" pitchFamily="34" charset="0"/>
              </a:rPr>
              <a:t>However, nicotine-containing vapes are regulated by the </a:t>
            </a:r>
            <a:r>
              <a:rPr lang="en-GB" sz="1200" dirty="0">
                <a:latin typeface="Arial" panose="020B0604020202020204" pitchFamily="34" charset="0"/>
                <a:cs typeface="Arial" panose="020B0604020202020204" pitchFamily="34" charset="0"/>
              </a:rPr>
              <a:t>Medicines and Healthcare products Regulatory Agency (</a:t>
            </a:r>
            <a:r>
              <a:rPr lang="en-CA" sz="1200" dirty="0">
                <a:latin typeface="Arial" panose="020B0604020202020204" pitchFamily="34" charset="0"/>
                <a:cs typeface="Arial" panose="020B0604020202020204" pitchFamily="34" charset="0"/>
              </a:rPr>
              <a:t>MHRA) and non-nicotine vapes by Trading Standards. </a:t>
            </a:r>
          </a:p>
          <a:p>
            <a:pPr eaLnBrk="1" hangingPunct="1">
              <a:spcBef>
                <a:spcPct val="0"/>
              </a:spcBef>
              <a:defRPr/>
            </a:pPr>
            <a:endParaRPr lang="en-US" sz="1200" baseline="0" dirty="0">
              <a:latin typeface="Arial" panose="020B0604020202020204" pitchFamily="34" charset="0"/>
              <a:cs typeface="Arial" panose="020B0604020202020204" pitchFamily="34" charset="0"/>
            </a:endParaRPr>
          </a:p>
          <a:p>
            <a:r>
              <a:rPr lang="en-US" sz="1200" baseline="0" dirty="0">
                <a:latin typeface="Arial" panose="020B0604020202020204" pitchFamily="34" charset="0"/>
                <a:cs typeface="Arial" panose="020B0604020202020204" pitchFamily="34" charset="0"/>
              </a:rPr>
              <a:t>As of 2016, vaping devices are regulated by the government as part of the EU Tobacco Products directive to ensure safety standards are met. </a:t>
            </a:r>
            <a:r>
              <a:rPr lang="en-GB" sz="1200" b="0" i="0" u="none" strike="noStrike" kern="1200" dirty="0">
                <a:solidFill>
                  <a:schemeClr val="tx1"/>
                </a:solidFill>
                <a:effectLst/>
                <a:latin typeface="Arial" panose="020B0604020202020204" pitchFamily="34" charset="0"/>
                <a:cs typeface="Arial" panose="020B0604020202020204" pitchFamily="34" charset="0"/>
              </a:rPr>
              <a:t>Post-Brexit these are going through consultation and may change.</a:t>
            </a:r>
            <a:endParaRPr lang="en-US" sz="120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Marketing and promotion are restricted and manufacturers/suppliers cannot make medicinal claims unless products are licensed (there are no medicinally-licensed vaping devices currently available).</a:t>
            </a:r>
            <a:r>
              <a:rPr lang="en-US" altLang="en-US"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The size of tanks (maximim size: 2ml), e-liquid containers (maximum size: 10ml) and nicotine concentrations (maximum strength: 20mg/ml or 2%) are all restricted.</a:t>
            </a:r>
            <a:r>
              <a:rPr lang="en-US" altLang="en-US" dirty="0">
                <a:latin typeface="Arial" panose="020B0604020202020204" pitchFamily="34" charset="0"/>
                <a:cs typeface="Arial" panose="020B0604020202020204" pitchFamily="34" charset="0"/>
              </a:rPr>
              <a:t> </a:t>
            </a:r>
            <a:endParaRPr lang="en-US" altLang="en-US" sz="1200" dirty="0">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Arial" panose="020B0604020202020204" pitchFamily="34" charset="0"/>
                <a:cs typeface="Arial" panose="020B0604020202020204" pitchFamily="34" charset="0"/>
              </a:rPr>
              <a:t> </a:t>
            </a:r>
            <a:r>
              <a:rPr lang="en-CA" dirty="0">
                <a:solidFill>
                  <a:srgbClr val="3F3F3F"/>
                </a:solidFill>
                <a:latin typeface="Arial" panose="020B0604020202020204" pitchFamily="34" charset="0"/>
                <a:cs typeface="Arial" panose="020B0604020202020204" pitchFamily="34" charset="0"/>
              </a:rPr>
              <a:t>It</a:t>
            </a:r>
            <a:r>
              <a:rPr lang="en-CA" dirty="0">
                <a:solidFill>
                  <a:srgbClr val="3F3F3F"/>
                </a:solidFill>
                <a:effectLst/>
                <a:latin typeface="Arial" panose="020B0604020202020204" pitchFamily="34" charset="0"/>
                <a:cs typeface="Arial" panose="020B0604020202020204" pitchFamily="34" charset="0"/>
              </a:rPr>
              <a:t> is illegal to sell a vape or purchase a vape for a person under 18 years in the UK.</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39983654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55aba8491d_0_175: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g255aba8491d_0_175:notes"/>
          <p:cNvSpPr txBox="1">
            <a:spLocks noGrp="1"/>
          </p:cNvSpPr>
          <p:nvPr>
            <p:ph type="body" idx="1"/>
          </p:nvPr>
        </p:nvSpPr>
        <p:spPr>
          <a:xfrm>
            <a:off x="679450" y="4716463"/>
            <a:ext cx="5438700" cy="4467300"/>
          </a:xfrm>
          <a:prstGeom prst="rect">
            <a:avLst/>
          </a:prstGeom>
          <a:noFill/>
          <a:ln>
            <a:noFill/>
          </a:ln>
        </p:spPr>
        <p:txBody>
          <a:bodyPr spcFirstLastPara="1" wrap="square" lIns="91425" tIns="45700" rIns="91425" bIns="45700" anchor="t" anchorCtr="0">
            <a:noAutofit/>
          </a:bodyPr>
          <a:lstStyle/>
          <a:p>
            <a:pPr>
              <a:spcBef>
                <a:spcPts val="0"/>
              </a:spcBef>
              <a:spcAft>
                <a:spcPts val="0"/>
              </a:spcAft>
            </a:pPr>
            <a:r>
              <a:rPr lang="en-CA" b="1" dirty="0">
                <a:latin typeface="Arial" panose="020B0604020202020204" pitchFamily="34" charset="0"/>
                <a:cs typeface="Arial" panose="020B0604020202020204" pitchFamily="34" charset="0"/>
              </a:rPr>
              <a:t>[Review key points from slide]</a:t>
            </a:r>
          </a:p>
          <a:p>
            <a:pPr>
              <a:spcBef>
                <a:spcPts val="0"/>
              </a:spcBef>
              <a:spcAft>
                <a:spcPts val="0"/>
              </a:spcAft>
            </a:pPr>
            <a:endParaRPr lang="en-CA" b="1"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panose="020B0604020202020204" pitchFamily="34" charset="0"/>
              <a:buChar char="•"/>
            </a:pPr>
            <a:r>
              <a:rPr lang="en-GB" b="1" dirty="0">
                <a:latin typeface="Arial" panose="020B0604020202020204" pitchFamily="34" charset="0"/>
                <a:cs typeface="Arial" panose="020B0604020202020204" pitchFamily="34" charset="0"/>
              </a:rPr>
              <a:t>Nicotine vapes</a:t>
            </a:r>
            <a:r>
              <a:rPr lang="en-GB" dirty="0">
                <a:latin typeface="Arial" panose="020B0604020202020204" pitchFamily="34" charset="0"/>
                <a:cs typeface="Arial" panose="020B0604020202020204" pitchFamily="34" charset="0"/>
              </a:rPr>
              <a:t> are now categorised as </a:t>
            </a:r>
            <a:r>
              <a:rPr lang="en-GB" b="1" dirty="0">
                <a:latin typeface="Arial" panose="020B0604020202020204" pitchFamily="34" charset="0"/>
                <a:cs typeface="Arial" panose="020B0604020202020204" pitchFamily="34" charset="0"/>
              </a:rPr>
              <a:t>a first-choice tobacco dependence aid (use to replace some of nicotine)</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dirty="0">
                <a:latin typeface="Arial" panose="020B0604020202020204" pitchFamily="34" charset="0"/>
                <a:cs typeface="Arial" panose="020B0604020202020204" pitchFamily="34" charset="0"/>
              </a:rPr>
              <a:t>Recent research shows that nicotine vapes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were more effective than combination NRT</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b="1" dirty="0">
                <a:latin typeface="Arial" panose="020B0604020202020204" pitchFamily="34" charset="0"/>
                <a:cs typeface="Arial" panose="020B0604020202020204" pitchFamily="34" charset="0"/>
              </a:rPr>
              <a:t>Nicotine vapes</a:t>
            </a:r>
            <a:r>
              <a:rPr lang="en-GB" dirty="0">
                <a:latin typeface="Arial" panose="020B0604020202020204" pitchFamily="34" charset="0"/>
                <a:cs typeface="Arial" panose="020B0604020202020204" pitchFamily="34" charset="0"/>
              </a:rPr>
              <a:t> have been shown to </a:t>
            </a:r>
            <a:r>
              <a:rPr lang="en-GB" b="1" dirty="0">
                <a:latin typeface="Arial" panose="020B0604020202020204" pitchFamily="34" charset="0"/>
                <a:cs typeface="Arial" panose="020B0604020202020204" pitchFamily="34" charset="0"/>
              </a:rPr>
              <a:t>increase rates of stopping </a:t>
            </a:r>
            <a:r>
              <a:rPr lang="en-GB" dirty="0">
                <a:latin typeface="Arial" panose="020B0604020202020204" pitchFamily="34" charset="0"/>
                <a:cs typeface="Arial" panose="020B0604020202020204" pitchFamily="34" charset="0"/>
              </a:rPr>
              <a:t>(nicotine dose matched to HSI just like we do for NRT)</a:t>
            </a:r>
            <a:endParaRPr lang="en-US" dirty="0">
              <a:latin typeface="Arial" panose="020B0604020202020204" pitchFamily="34" charset="0"/>
              <a:cs typeface="Arial" panose="020B0604020202020204" pitchFamily="34" charset="0"/>
            </a:endParaRPr>
          </a:p>
          <a:p>
            <a:pPr marL="171450" indent="-171450">
              <a:lnSpc>
                <a:spcPts val="2000"/>
              </a:lnSpc>
              <a:spcBef>
                <a:spcPts val="500"/>
              </a:spcBef>
              <a:spcAft>
                <a:spcPts val="1000"/>
              </a:spcAft>
              <a:buFont typeface="Arial"/>
              <a:buChar char="•"/>
            </a:pPr>
            <a:r>
              <a:rPr lang="en-GB" dirty="0">
                <a:latin typeface="Arial" panose="020B0604020202020204" pitchFamily="34" charset="0"/>
                <a:cs typeface="Arial" panose="020B0604020202020204" pitchFamily="34" charset="0"/>
              </a:rPr>
              <a:t>Newer devices </a:t>
            </a:r>
            <a:r>
              <a:rPr lang="en-GB" b="1" dirty="0">
                <a:latin typeface="Arial" panose="020B0604020202020204" pitchFamily="34" charset="0"/>
                <a:cs typeface="Arial" panose="020B0604020202020204" pitchFamily="34" charset="0"/>
              </a:rPr>
              <a:t>deliver nicotine more rapidly</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than NRT products, meaning greater satisfaction </a:t>
            </a:r>
          </a:p>
          <a:p>
            <a:pPr marL="171450" indent="-171450">
              <a:lnSpc>
                <a:spcPts val="2000"/>
              </a:lnSpc>
              <a:spcBef>
                <a:spcPts val="500"/>
              </a:spcBef>
              <a:spcAft>
                <a:spcPts val="1000"/>
              </a:spcAft>
              <a:buFont typeface="Arial"/>
              <a:buChar char="•"/>
            </a:pPr>
            <a:r>
              <a:rPr lang="en-GB" b="1" dirty="0">
                <a:latin typeface="Arial" panose="020B0604020202020204" pitchFamily="34" charset="0"/>
                <a:cs typeface="Arial" panose="020B0604020202020204" pitchFamily="34" charset="0"/>
              </a:rPr>
              <a:t>Popular</a:t>
            </a:r>
            <a:r>
              <a:rPr lang="en-GB" dirty="0">
                <a:latin typeface="Arial" panose="020B0604020202020204" pitchFamily="34" charset="0"/>
                <a:cs typeface="Arial" panose="020B0604020202020204" pitchFamily="34" charset="0"/>
              </a:rPr>
              <a:t>,</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although some confusion about health risks</a:t>
            </a:r>
            <a:endParaRPr lang="en-CA" dirty="0">
              <a:latin typeface="Arial" panose="020B0604020202020204" pitchFamily="34" charset="0"/>
              <a:cs typeface="Arial" panose="020B0604020202020204" pitchFamily="34" charset="0"/>
            </a:endParaRPr>
          </a:p>
          <a:p>
            <a:pPr>
              <a:spcBef>
                <a:spcPts val="0"/>
              </a:spcBef>
              <a:spcAft>
                <a:spcPts val="0"/>
              </a:spcAft>
            </a:pPr>
            <a:endParaRPr lang="en-CA" b="1" dirty="0">
              <a:latin typeface="Arial" panose="020B0604020202020204" pitchFamily="34" charset="0"/>
              <a:cs typeface="Arial" panose="020B0604020202020204" pitchFamily="34" charset="0"/>
            </a:endParaRPr>
          </a:p>
          <a:p>
            <a:pPr marL="0" lvl="0" indent="0" algn="l">
              <a:spcBef>
                <a:spcPts val="0"/>
              </a:spcBef>
              <a:spcAft>
                <a:spcPts val="0"/>
              </a:spcAft>
              <a:buNone/>
            </a:pPr>
            <a:r>
              <a:rPr lang="en-CA" b="1" dirty="0">
                <a:latin typeface="Arial" panose="020B0604020202020204" pitchFamily="34" charset="0"/>
                <a:cs typeface="Arial" panose="020B0604020202020204" pitchFamily="34" charset="0"/>
              </a:rPr>
              <a:t>Sources:</a:t>
            </a:r>
            <a:endParaRPr lang="en-CA" dirty="0">
              <a:latin typeface="Arial" panose="020B0604020202020204" pitchFamily="34" charset="0"/>
              <a:cs typeface="Arial" panose="020B0604020202020204" pitchFamily="34" charset="0"/>
            </a:endParaRPr>
          </a:p>
          <a:p>
            <a:pPr marL="171450" lvl="0" indent="-171450" algn="l" rtl="0">
              <a:spcBef>
                <a:spcPts val="0"/>
              </a:spcBef>
              <a:spcAft>
                <a:spcPts val="0"/>
              </a:spcAft>
              <a:buFont typeface="Arial" panose="020B0604020202020204" pitchFamily="34" charset="0"/>
              <a:buChar char="•"/>
            </a:pPr>
            <a:r>
              <a:rPr lang="en-CA" dirty="0">
                <a:latin typeface="Arial" panose="020B0604020202020204" pitchFamily="34" charset="0"/>
                <a:cs typeface="Arial" panose="020B0604020202020204" pitchFamily="34" charset="0"/>
              </a:rPr>
              <a:t>Li J, Hajek P, Pesola F, Wu Q, Phillips-Waller A, Przulj D, et al. Cost-effectiveness of e-cigarettes compared with nicotine replacement therapy in stop smoking services in England (TEC study): a randomized controlled trial. Addiction. 2020 Mar;115(3):507-17. Available from: https://doi.org/10.1111/add.14829 15. </a:t>
            </a:r>
          </a:p>
          <a:p>
            <a:pPr marL="171450" lvl="0" indent="-171450" algn="l" rtl="0">
              <a:spcBef>
                <a:spcPts val="0"/>
              </a:spcBef>
              <a:spcAft>
                <a:spcPts val="0"/>
              </a:spcAft>
              <a:buFont typeface="Arial" panose="020B0604020202020204" pitchFamily="34" charset="0"/>
              <a:buChar char="•"/>
            </a:pPr>
            <a:r>
              <a:rPr lang="en-CA" dirty="0">
                <a:latin typeface="Arial" panose="020B0604020202020204" pitchFamily="34" charset="0"/>
                <a:cs typeface="Arial" panose="020B0604020202020204" pitchFamily="34" charset="0"/>
              </a:rPr>
              <a:t>Hartmann-Boyce J, McRobbie H, Lindson N, Bullen C, Begh R, Theodoulou A, et al. Cochrane review of e-cigarettes for smoking cessation: update on the latest evidence. ASH webinar: Using e-cigarettes to support smoking cessation in the NHS. April 2022. Available from: https://ash.org.uk/resources/view/using-e-cigarettes-to-support-smoking-cessation-in-the-nhs </a:t>
            </a:r>
            <a:endParaRPr dirty="0">
              <a:latin typeface="Arial" panose="020B0604020202020204" pitchFamily="34" charset="0"/>
              <a:cs typeface="Arial" panose="020B0604020202020204" pitchFamily="34" charset="0"/>
            </a:endParaRPr>
          </a:p>
        </p:txBody>
      </p:sp>
      <p:sp>
        <p:nvSpPr>
          <p:cNvPr id="240" name="Google Shape;240;g255aba8491d_0_175:notes"/>
          <p:cNvSpPr txBox="1">
            <a:spLocks noGrp="1"/>
          </p:cNvSpPr>
          <p:nvPr>
            <p:ph type="sldNum" idx="12"/>
          </p:nvPr>
        </p:nvSpPr>
        <p:spPr>
          <a:xfrm>
            <a:off x="3849688" y="9429750"/>
            <a:ext cx="29463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13</a:t>
            </a:fld>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57661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CA" dirty="0">
                <a:solidFill>
                  <a:srgbClr val="3F3F3F"/>
                </a:solidFill>
                <a:latin typeface="Arial"/>
                <a:cs typeface="Arial"/>
              </a:rPr>
              <a:t>The use of vapes as an effective tobacco dependence aid has been endorsed by NICE, NCSCT, NHS, DOH, BMA, and all major colleges including the Royal College of Psychiatry.</a:t>
            </a:r>
          </a:p>
          <a:p>
            <a:pPr>
              <a:spcBef>
                <a:spcPct val="0"/>
              </a:spcBef>
            </a:pPr>
            <a:endParaRPr lang="en-CA" dirty="0">
              <a:solidFill>
                <a:srgbClr val="3F3F3F"/>
              </a:solidFill>
              <a:latin typeface="Arial"/>
              <a:cs typeface="Arial"/>
            </a:endParaRPr>
          </a:p>
          <a:p>
            <a:pPr>
              <a:spcBef>
                <a:spcPct val="0"/>
              </a:spcBef>
            </a:pPr>
            <a:r>
              <a:rPr lang="en-CA" dirty="0">
                <a:solidFill>
                  <a:srgbClr val="3F3F3F"/>
                </a:solidFill>
                <a:latin typeface="Arial"/>
                <a:cs typeface="Arial"/>
              </a:rPr>
              <a:t>Psychiatrists should advise patients who smoke that vapes may help them to quit, particularly when used in conjunction with tobacco dependence treatments, and are safer than continuing to smoke. </a:t>
            </a:r>
            <a:endParaRPr lang="en-US" dirty="0">
              <a:solidFill>
                <a:srgbClr val="3F3F3F"/>
              </a:solidFill>
              <a:latin typeface="Arial"/>
              <a:cs typeface="Arial"/>
            </a:endParaRPr>
          </a:p>
          <a:p>
            <a:pPr>
              <a:spcBef>
                <a:spcPct val="0"/>
              </a:spcBef>
            </a:pPr>
            <a:endParaRPr lang="en-CA" dirty="0">
              <a:solidFill>
                <a:srgbClr val="3F3F3F"/>
              </a:solidFill>
              <a:latin typeface="Arial" panose="020B0604020202020204" pitchFamily="34" charset="0"/>
              <a:cs typeface="Arial" panose="020B0604020202020204" pitchFamily="34" charset="0"/>
            </a:endParaRPr>
          </a:p>
          <a:p>
            <a:pPr>
              <a:spcBef>
                <a:spcPct val="0"/>
              </a:spcBef>
            </a:pPr>
            <a:r>
              <a:rPr lang="en-CA" dirty="0">
                <a:solidFill>
                  <a:srgbClr val="3F3F3F"/>
                </a:solidFill>
                <a:latin typeface="Arial" panose="020B0604020202020204" pitchFamily="34" charset="0"/>
                <a:cs typeface="Arial" panose="020B0604020202020204" pitchFamily="34" charset="0"/>
              </a:rPr>
              <a:t>They should be encouraged to avoid vape use in the long term where possible, provided this does not lead to a return to smoking. </a:t>
            </a:r>
            <a:endParaRPr lang="en-US" dirty="0">
              <a:solidFill>
                <a:srgbClr val="3F3F3F"/>
              </a:solidFill>
              <a:latin typeface="Arial" panose="020B0604020202020204" pitchFamily="34" charset="0"/>
              <a:cs typeface="Arial" panose="020B0604020202020204" pitchFamily="34" charset="0"/>
            </a:endParaRPr>
          </a:p>
          <a:p>
            <a:pPr>
              <a:spcBef>
                <a:spcPct val="0"/>
              </a:spcBef>
            </a:pPr>
            <a:endParaRPr lang="en-CA" dirty="0">
              <a:solidFill>
                <a:srgbClr val="3F3F3F"/>
              </a:solidFill>
              <a:latin typeface="Arial" panose="020B0604020202020204" pitchFamily="34" charset="0"/>
              <a:cs typeface="Arial" panose="020B0604020202020204" pitchFamily="34" charset="0"/>
            </a:endParaRPr>
          </a:p>
          <a:p>
            <a:pPr>
              <a:spcBef>
                <a:spcPct val="0"/>
              </a:spcBef>
            </a:pPr>
            <a:r>
              <a:rPr lang="en-CA" dirty="0">
                <a:solidFill>
                  <a:srgbClr val="3F3F3F"/>
                </a:solidFill>
                <a:latin typeface="Arial" panose="020B0604020202020204" pitchFamily="34" charset="0"/>
                <a:cs typeface="Arial" panose="020B0604020202020204" pitchFamily="34" charset="0"/>
              </a:rPr>
              <a:t>Mental health provider organisations should ensure they have policies in place that facilitate the use of vapes safely and effectively</a:t>
            </a:r>
            <a:endParaRPr lang="en-US" dirty="0">
              <a:solidFill>
                <a:srgbClr val="3F3F3F"/>
              </a:solidFill>
              <a:latin typeface="Arial" panose="020B0604020202020204" pitchFamily="34" charset="0"/>
              <a:cs typeface="Arial" panose="020B0604020202020204" pitchFamily="34" charset="0"/>
            </a:endParaRPr>
          </a:p>
          <a:p>
            <a:endParaRPr lang="en-CA" dirty="0">
              <a:solidFill>
                <a:srgbClr val="3F3F3F"/>
              </a:solidFill>
              <a:latin typeface="Arial" panose="020B0604020202020204" pitchFamily="34" charset="0"/>
              <a:cs typeface="Arial" panose="020B0604020202020204" pitchFamily="34" charset="0"/>
            </a:endParaRPr>
          </a:p>
          <a:p>
            <a:r>
              <a:rPr lang="en-CA" b="1" dirty="0">
                <a:solidFill>
                  <a:srgbClr val="3F3F3F"/>
                </a:solidFill>
                <a:latin typeface="Arial" panose="020B0604020202020204" pitchFamily="34" charset="0"/>
                <a:cs typeface="Arial" panose="020B0604020202020204" pitchFamily="34" charset="0"/>
              </a:rPr>
              <a:t>Sources:</a:t>
            </a:r>
          </a:p>
          <a:p>
            <a:pPr marL="171450" indent="-171450">
              <a:buFont typeface="Arial" panose="020B0604020202020204" pitchFamily="34" charset="0"/>
              <a:buChar char="•"/>
            </a:pPr>
            <a:r>
              <a:rPr lang="en-CA" dirty="0">
                <a:solidFill>
                  <a:srgbClr val="3F3F3F"/>
                </a:solidFill>
                <a:effectLst/>
                <a:latin typeface="Arial" panose="020B0604020202020204" pitchFamily="34" charset="0"/>
                <a:cs typeface="Arial" panose="020B0604020202020204" pitchFamily="34" charset="0"/>
              </a:rPr>
              <a:t>Royal College of Psychiatrists 2018 position statement </a:t>
            </a:r>
            <a:endParaRPr lang="en-CA" dirty="0">
              <a:solidFill>
                <a:schemeClr val="tx1"/>
              </a:solidFill>
              <a:effectLst/>
              <a:latin typeface="Arial" panose="020B0604020202020204" pitchFamily="34" charset="0"/>
              <a:cs typeface="Arial" panose="020B0604020202020204" pitchFamily="34" charset="0"/>
            </a:endParaRPr>
          </a:p>
          <a:p>
            <a:pPr marL="0" indent="0">
              <a:buFont typeface="Arial" panose="020B0604020202020204" pitchFamily="34" charset="0"/>
              <a:buNone/>
            </a:pPr>
            <a:r>
              <a:rPr lang="en-CA" dirty="0">
                <a:solidFill>
                  <a:srgbClr val="3F3F3F"/>
                </a:solidFill>
                <a:effectLst/>
                <a:latin typeface="Arial" panose="020B0604020202020204" pitchFamily="34" charset="0"/>
                <a:cs typeface="Arial" panose="020B0604020202020204" pitchFamily="34" charset="0"/>
              </a:rPr>
              <a:t>https://www.rcpsych.ac.uk/docs/default-source/improving-care/better-mh-policy/position-statements/ps05_18.pdf?sfvrsn=2bb7fdfe_8</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867444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6F026-C9F8-160C-9DBF-D7F3FF391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73B950-D9C7-1B3A-CC2D-8AB46F5846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07B157-EF4C-2B26-DAC2-4E82A99FE6EC}"/>
              </a:ext>
            </a:extLst>
          </p:cNvPr>
          <p:cNvSpPr>
            <a:spLocks noGrp="1"/>
          </p:cNvSpPr>
          <p:nvPr>
            <p:ph type="body" idx="1"/>
          </p:nvPr>
        </p:nvSpPr>
        <p:spPr/>
        <p:txBody>
          <a:bodyPr/>
          <a:lstStyle/>
          <a:p>
            <a:r>
              <a:rPr lang="en-US" b="1" dirty="0">
                <a:latin typeface="Arial" panose="020B0604020202020204" pitchFamily="34" charset="0"/>
                <a:cs typeface="Arial" panose="020B0604020202020204" pitchFamily="34" charset="0"/>
              </a:rPr>
              <a:t>[Use points on slide to review instructions for vape use to discuss with patients]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Depending on the trust, not all patients will be able to keep their vape charged at all times, so perhaps offer solutions.</a:t>
            </a:r>
          </a:p>
          <a:p>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54749129-A0F4-C296-93EB-601DFFE2BFDF}"/>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612832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lvl="0" indent="-228600">
              <a:buFont typeface="+mj-lt"/>
              <a:buAutoNum type="arabicPeriod"/>
              <a:tabLst>
                <a:tab pos="457200" algn="l"/>
              </a:tabLst>
            </a:pPr>
            <a:r>
              <a:rPr lang="en-CA" sz="1200" b="1" dirty="0">
                <a:effectLst/>
                <a:latin typeface="Arial" panose="020B0604020202020204" pitchFamily="34" charset="0"/>
                <a:ea typeface="Times New Roman" panose="02020603050405020304" pitchFamily="18" charset="0"/>
                <a:cs typeface="Arial" panose="020B0604020202020204" pitchFamily="34" charset="0"/>
              </a:rPr>
              <a:t>Patients should be advised that they should always purchase supplies from a reputable supplier. </a:t>
            </a:r>
            <a:r>
              <a:rPr lang="en-GB" sz="1200" dirty="0">
                <a:effectLst/>
                <a:latin typeface="Arial" panose="020B0604020202020204" pitchFamily="34" charset="0"/>
                <a:ea typeface="Times New Roman" panose="02020603050405020304" pitchFamily="18" charset="0"/>
                <a:cs typeface="Arial" panose="020B0604020202020204" pitchFamily="34" charset="0"/>
              </a:rPr>
              <a:t>(you may want to talk to staff in a few shops and get a feel for whether you would recommend that a patient goes there).</a:t>
            </a:r>
          </a:p>
          <a:p>
            <a:pPr marL="742950" lvl="1" indent="-285750">
              <a:buFont typeface="Courier New" panose="02070309020205020404" pitchFamily="49" charset="0"/>
              <a:buChar char="o"/>
              <a:tabLst>
                <a:tab pos="9144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Use only with the charger which comes with product, follow the instructions provided carefully. </a:t>
            </a:r>
          </a:p>
          <a:p>
            <a:pPr marL="742950" lvl="1" indent="-285750">
              <a:buFont typeface="Courier New" panose="02070309020205020404" pitchFamily="49" charset="0"/>
              <a:buChar char="o"/>
              <a:tabLst>
                <a:tab pos="9144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Look out for the CE mark that indicates chargers comply with European Safety Standards. </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Heed any warnings supplied with the product.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Ensure that vaping devices are not left charging for long periods</a:t>
            </a:r>
            <a:r>
              <a:rPr lang="en-GB" sz="1200" dirty="0">
                <a:effectLst/>
                <a:latin typeface="Arial" panose="020B0604020202020204" pitchFamily="34" charset="0"/>
                <a:ea typeface="Times New Roman" panose="02020603050405020304" pitchFamily="18" charset="0"/>
                <a:cs typeface="Arial" panose="020B0604020202020204" pitchFamily="34" charset="0"/>
              </a:rPr>
              <a:t>. Do not leave devices plugged in overnight or whilst out of the house.</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Do not keep spare batteries in pockets </a:t>
            </a:r>
            <a:r>
              <a:rPr lang="en-GB" sz="1200" dirty="0">
                <a:effectLst/>
                <a:latin typeface="Arial" panose="020B0604020202020204" pitchFamily="34" charset="0"/>
                <a:ea typeface="Times New Roman" panose="02020603050405020304" pitchFamily="18" charset="0"/>
                <a:cs typeface="Arial" panose="020B0604020202020204" pitchFamily="34" charset="0"/>
              </a:rPr>
              <a:t>as they can short circuit when in contact with metal objects like keys or coins.</a:t>
            </a:r>
          </a:p>
          <a:p>
            <a:pPr marL="228600" indent="-228600">
              <a:buFont typeface="+mj-lt"/>
              <a:buAutoNum type="arabicPeriod"/>
            </a:pPr>
            <a:r>
              <a:rPr lang="en-GB" sz="1200" b="1" dirty="0">
                <a:effectLst/>
                <a:latin typeface="Arial" panose="020B0604020202020204" pitchFamily="34" charset="0"/>
                <a:ea typeface="Times New Roman" panose="02020603050405020304" pitchFamily="18" charset="0"/>
                <a:cs typeface="Arial" panose="020B0604020202020204" pitchFamily="34" charset="0"/>
              </a:rPr>
              <a:t>Keep away from children and animals</a:t>
            </a:r>
            <a:r>
              <a:rPr lang="en-GB" sz="1200" dirty="0">
                <a:effectLst/>
                <a:latin typeface="Arial" panose="020B0604020202020204" pitchFamily="34" charset="0"/>
                <a:ea typeface="Times New Roman" panose="02020603050405020304" pitchFamily="18" charset="0"/>
                <a:cs typeface="Arial" panose="020B0604020202020204" pitchFamily="34" charset="0"/>
              </a:rPr>
              <a:t> as you would with many other everyday items and medications.</a:t>
            </a:r>
          </a:p>
          <a:p>
            <a:endParaRPr lang="en-US" sz="1200" b="1" u="sng" dirty="0">
              <a:latin typeface="Century Gothic" panose="020B0502020202020204" pitchFamily="34" charset="0"/>
              <a:cs typeface="Arial" panose="020B0604020202020204" pitchFamily="34" charset="0"/>
            </a:endParaRPr>
          </a:p>
          <a:p>
            <a:endParaRPr 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95603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726AC-3A07-2902-210A-119B670F9A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9049E6-F5B8-4145-54F7-D2C8C1BF38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A4977F-8A3A-511B-AFDC-28A72C30A9BE}"/>
              </a:ext>
            </a:extLst>
          </p:cNvPr>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Arial" panose="020B0604020202020204" pitchFamily="34" charset="0"/>
                <a:ea typeface="Geneva" pitchFamily="-109" charset="0"/>
                <a:cs typeface="Arial" panose="020B0604020202020204" pitchFamily="34" charset="0"/>
              </a:rPr>
              <a:t>(OPTIONAL) Activity 2: Considerations for vape use</a:t>
            </a:r>
          </a:p>
          <a:p>
            <a:endParaRPr lang="en-US" dirty="0">
              <a:latin typeface="Arial" panose="020B0604020202020204" pitchFamily="34" charset="0"/>
              <a:cs typeface="Arial" panose="020B0604020202020204" pitchFamily="34" charset="0"/>
            </a:endParaRPr>
          </a:p>
          <a:p>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Activity summary</a:t>
            </a:r>
          </a:p>
          <a:p>
            <a:pPr marL="0" indent="0">
              <a:buFontTx/>
              <a:buNone/>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Method: </a:t>
            </a:r>
            <a:r>
              <a:rPr lang="en-GB" altLang="en-US" sz="1200" b="0" i="0" kern="1200" dirty="0">
                <a:solidFill>
                  <a:schemeClr val="tx1"/>
                </a:solidFill>
                <a:latin typeface="Arial" panose="020B0604020202020204" pitchFamily="34" charset="0"/>
                <a:ea typeface="Geneva" pitchFamily="-109" charset="0"/>
                <a:cs typeface="Arial" panose="020B0604020202020204" pitchFamily="34" charset="0"/>
              </a:rPr>
              <a:t>Whole group</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i="0" kern="1200" dirty="0">
                <a:solidFill>
                  <a:schemeClr val="tx1"/>
                </a:solidFill>
                <a:latin typeface="Arial" panose="020B0604020202020204" pitchFamily="34" charset="0"/>
                <a:ea typeface="Geneva" pitchFamily="-109" charset="0"/>
                <a:cs typeface="Arial" panose="020B0604020202020204" pitchFamily="34" charset="0"/>
              </a:rPr>
              <a:t>Duration: </a:t>
            </a:r>
            <a:r>
              <a:rPr lang="en-GB" altLang="en-US" sz="1200" b="0" i="0" kern="1200" dirty="0">
                <a:solidFill>
                  <a:srgbClr val="0C7FFF"/>
                </a:solidFill>
                <a:effectLst/>
                <a:latin typeface="Arial" panose="020B0604020202020204" pitchFamily="34" charset="0"/>
                <a:ea typeface="Geneva" pitchFamily="-109" charset="0"/>
                <a:cs typeface="Arial" panose="020B0604020202020204" pitchFamily="34" charset="0"/>
              </a:rPr>
              <a:t>3‒5</a:t>
            </a:r>
            <a:r>
              <a:rPr lang="en-GB" sz="1200" b="0" dirty="0">
                <a:solidFill>
                  <a:srgbClr val="0C7FFF"/>
                </a:solidFill>
                <a:effectLst/>
                <a:latin typeface="Arial" panose="020B0604020202020204" pitchFamily="34" charset="0"/>
                <a:cs typeface="Arial" panose="020B0604020202020204" pitchFamily="34" charset="0"/>
              </a:rPr>
              <a:t> minutes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b="1"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1" dirty="0">
                <a:solidFill>
                  <a:srgbClr val="0C7FFF"/>
                </a:solidFill>
                <a:effectLst/>
                <a:latin typeface="Arial" panose="020B0604020202020204" pitchFamily="34" charset="0"/>
                <a:cs typeface="Arial" panose="020B0604020202020204" pitchFamily="34" charset="0"/>
              </a:rPr>
              <a:t>Instructions: </a:t>
            </a:r>
            <a:endParaRPr lang="en-US" sz="1200" b="1" dirty="0">
              <a:solidFill>
                <a:srgbClr val="0C7FFF"/>
              </a:solidFill>
              <a:effectLst/>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dirty="0">
                <a:solidFill>
                  <a:srgbClr val="0C7FFF"/>
                </a:solidFill>
                <a:effectLst/>
                <a:latin typeface="Arial" panose="020B0604020202020204" pitchFamily="34" charset="0"/>
                <a:cs typeface="Arial" panose="020B0604020202020204" pitchFamily="34" charset="0"/>
              </a:rPr>
              <a:t>Ask participants to share in the chat or verbally some considerations for a person using a vape in the inpatient mental health setting and the longer term.</a:t>
            </a:r>
            <a:endParaRPr lang="en-US"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en-US" dirty="0">
              <a:latin typeface="+mn-lt"/>
            </a:endParaRPr>
          </a:p>
        </p:txBody>
      </p:sp>
      <p:sp>
        <p:nvSpPr>
          <p:cNvPr id="4" name="Slide Number Placeholder 3">
            <a:extLst>
              <a:ext uri="{FF2B5EF4-FFF2-40B4-BE49-F238E27FC236}">
                <a16:creationId xmlns:a16="http://schemas.microsoft.com/office/drawing/2014/main" id="{2DFA62F5-0652-A98C-920D-114DA062C6C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2484138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latin typeface="Arial" panose="020B0604020202020204" pitchFamily="34" charset="0"/>
                <a:ea typeface="Times New Roman" panose="02020603050405020304" pitchFamily="18" charset="0"/>
                <a:cs typeface="Arial" panose="020B0604020202020204" pitchFamily="34" charset="0"/>
              </a:rPr>
              <a:t>The</a:t>
            </a:r>
            <a:r>
              <a:rPr lang="en-US" sz="1200" dirty="0">
                <a:effectLst/>
                <a:latin typeface="Arial" panose="020B0604020202020204" pitchFamily="34" charset="0"/>
                <a:ea typeface="Times New Roman" panose="02020603050405020304" pitchFamily="18" charset="0"/>
                <a:cs typeface="Arial" panose="020B0604020202020204" pitchFamily="34" charset="0"/>
              </a:rPr>
              <a:t> majority of mental health trusts in England allow the use of vapes.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 NHS Long Term Plan ambition is that, by 2023/24, all inpatients will receive a specialised offer of support in inpatient and community mental health settings. This includes the opportunity to switch to vaping. It will be important to be familiar with your trust’s vaping policy, particularly what types of vapes they provide or allow in inpatient settings. </a:t>
            </a:r>
          </a:p>
          <a:p>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You may be supporting some patients with stopping smoking or temporary abstinence as part of a planned admission and others who are in and out of an inpatient setting. Rechargeable and re-fillable vapes will be suitable for most patients. Disposable vapes may be the most suitable option for those who present with a high-risk profile.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Ensure trust infection control policy is followed and advise that vapes should be for personal use only. Ensure patients do not use vapes near oxygen.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3184742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446D6-01FF-CEE0-F3E2-1818747EF7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877812-A268-8609-1106-B4D9ECE103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CBB9FB-F377-E83E-3ED5-9184D41595D0}"/>
              </a:ext>
            </a:extLst>
          </p:cNvPr>
          <p:cNvSpPr>
            <a:spLocks noGrp="1"/>
          </p:cNvSpPr>
          <p:nvPr>
            <p:ph type="body" idx="1"/>
          </p:nvPr>
        </p:nvSpPr>
        <p:spPr/>
        <p:txBody>
          <a:bodyPr/>
          <a:lstStyle/>
          <a:p>
            <a:r>
              <a:rPr lang="en-US" dirty="0">
                <a:latin typeface="Arial" panose="020B0604020202020204" pitchFamily="34" charset="0"/>
                <a:cs typeface="Arial" panose="020B0604020202020204" pitchFamily="34" charset="0"/>
              </a:rPr>
              <a:t>Image is of the vaping charging unit that has been installed at the South London and Maudsley NHS Foundation Trust (SLAM). There are other trusts that have followed suit. </a:t>
            </a:r>
          </a:p>
        </p:txBody>
      </p:sp>
      <p:sp>
        <p:nvSpPr>
          <p:cNvPr id="4" name="Slide Number Placeholder 3">
            <a:extLst>
              <a:ext uri="{FF2B5EF4-FFF2-40B4-BE49-F238E27FC236}">
                <a16:creationId xmlns:a16="http://schemas.microsoft.com/office/drawing/2014/main" id="{865A7540-8B4A-017D-5A56-4E2F2C24F628}"/>
              </a:ext>
            </a:extLst>
          </p:cNvPr>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990725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Arial" panose="020B0604020202020204" pitchFamily="34" charset="0"/>
                <a:ea typeface="Geneva" pitchFamily="-109" charset="0"/>
                <a:cs typeface="Arial" panose="020B0604020202020204" pitchFamily="34" charset="0"/>
              </a:rPr>
              <a:t>[Read out the summary points]</a:t>
            </a:r>
            <a:endParaRPr lang="en-US" b="1"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6DC4B217-821A-0B40-AC27-5C631E22CC1E}" type="slidenum">
              <a:rPr lang="en-US" smtClean="0"/>
              <a:t>20</a:t>
            </a:fld>
            <a:endParaRPr lang="en-US" dirty="0"/>
          </a:p>
        </p:txBody>
      </p:sp>
    </p:spTree>
    <p:extLst>
      <p:ext uri="{BB962C8B-B14F-4D97-AF65-F5344CB8AC3E}">
        <p14:creationId xmlns:p14="http://schemas.microsoft.com/office/powerpoint/2010/main" val="1133375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latin typeface="Arial" panose="020B0604020202020204" pitchFamily="34" charset="0"/>
                <a:cs typeface="Arial" panose="020B0604020202020204" pitchFamily="34" charset="0"/>
              </a:rPr>
              <a:t>[Ask participants to note in the chat what questions they have about vaping. Explain that you will aim to address their questions in the session]</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9995403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dirty="0">
                <a:latin typeface="Arial" panose="020B0604020202020204" pitchFamily="34" charset="0"/>
                <a:cs typeface="Arial" panose="020B0604020202020204" pitchFamily="34" charset="0"/>
              </a:rPr>
              <a:t>Invite any questions about content covered so far.</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1264164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rial" panose="020B0604020202020204" pitchFamily="34" charset="0"/>
                <a:ea typeface="Geneva" panose="020B0503030404040204"/>
                <a:cs typeface="Arial" panose="020B0604020202020204" pitchFamily="34" charset="0"/>
              </a:rPr>
              <a:t>[Introduce video] </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is </a:t>
            </a:r>
            <a:r>
              <a:rPr lang="en-US" sz="1200" dirty="0">
                <a:effectLst/>
                <a:latin typeface="Arial" panose="020B0604020202020204" pitchFamily="34" charset="0"/>
                <a:ea typeface="Times New Roman" panose="02020603050405020304" pitchFamily="18" charset="0"/>
                <a:cs typeface="Arial" panose="020B0604020202020204" pitchFamily="34" charset="0"/>
              </a:rPr>
              <a:t>Caroline</a:t>
            </a:r>
            <a:r>
              <a:rPr lang="en-US" sz="1200" dirty="0">
                <a:effectLst/>
                <a:latin typeface="Arial" panose="020B0604020202020204" pitchFamily="34" charset="0"/>
                <a:ea typeface="Geneva" panose="020B0503030404040204"/>
                <a:cs typeface="Arial" panose="020B0604020202020204" pitchFamily="34" charset="0"/>
              </a:rPr>
              <a:t>’s story, in her own words, about stopping smoking while dealing with a mental health illness. Let’s watch. </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1877569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Calibri" panose="020F0502020204030204" pitchFamily="34" charset="0"/>
                <a:cs typeface="Arial" panose="020B0604020202020204" pitchFamily="34" charset="0"/>
              </a:rPr>
              <a:t>[Play video, 3:15 mins]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Introduce next section on vapes, which is the method Caroline opted to use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8217070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b="1" dirty="0">
                <a:latin typeface="Arial" panose="020B0604020202020204" pitchFamily="34" charset="0"/>
                <a:ea typeface="Times New Roman" panose="02020603050405020304" pitchFamily="18" charset="0"/>
                <a:cs typeface="Arial" panose="020B0604020202020204" pitchFamily="34" charset="0"/>
              </a:rPr>
              <a:t>What</a:t>
            </a:r>
            <a:r>
              <a:rPr lang="en-GB" sz="1200" b="1" dirty="0">
                <a:effectLst/>
                <a:latin typeface="Arial" panose="020B0604020202020204" pitchFamily="34" charset="0"/>
                <a:ea typeface="Times New Roman" panose="02020603050405020304" pitchFamily="18" charset="0"/>
                <a:cs typeface="Arial" panose="020B0604020202020204" pitchFamily="34" charset="0"/>
              </a:rPr>
              <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Vapes (also known as electronic cigarettes or e-cigarettes)</a:t>
            </a:r>
            <a:r>
              <a:rPr lang="en-CA" sz="1200" dirty="0">
                <a:effectLst/>
                <a:latin typeface="Arial" panose="020B0604020202020204" pitchFamily="34" charset="0"/>
                <a:ea typeface="Times New Roman" panose="02020603050405020304" pitchFamily="18" charset="0"/>
                <a:cs typeface="Arial" panose="020B0604020202020204" pitchFamily="34" charset="0"/>
              </a:rPr>
              <a:t> are devices that allow users to inhale nicotine in a vapour rather than smoke. They work by heating and vaporising a solution that typically contains nicotine, propylene glycol and/or vegetable glycerine, and flavourings. Using a vape is known as vaping.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While there are hundreds of vaping devices available, they all work in a similar manner: they essentially consist of a mouthpiece, a cartridge or tank where the e-liquid is placed, a heating element which creates the vapour, and a battery.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There are a wide variety of vaping devices and e-liquid flavours available.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Importantly, unlike cigarettes, </a:t>
            </a:r>
            <a:r>
              <a:rPr lang="en-CA" sz="1200" dirty="0">
                <a:effectLst/>
                <a:latin typeface="Arial" panose="020B0604020202020204" pitchFamily="34" charset="0"/>
                <a:ea typeface="Times New Roman" panose="02020603050405020304" pitchFamily="18" charset="0"/>
                <a:cs typeface="Arial" panose="020B0604020202020204" pitchFamily="34" charset="0"/>
              </a:rPr>
              <a:t>vapes do not burn tobacco and do not produce tar or carbon monoxide, two of the most damaging elements in tobacco smoke.</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e-liquid  is inhaled and therefore delivers nicotine more rapidly when compared to NRT (as inhaling nicotine delivers it more rapidly to the brain than delivery via the blood system, which is how NRT works), which many people who smoke find appealing.</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Some devices have a light-emitting diode on the end to simulate the glow of a burning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Used regularly throughout the day and when cravings occur.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Nicotine-containing vapes are recommended.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More frequent puffing (“grazing”) compared to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Action on Smoking and Health. ASH Fact Sheet on the use of electronic cigarettes among adults in Great Britain 2022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https://ash.org.uk/information-and-resources/fact-sheets/statistical/use-of-e-cigarettes-among-young-people-in-great-britain-2022</a:t>
            </a:r>
            <a:r>
              <a:rPr lang="en-GB"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a:t>
            </a:r>
          </a:p>
          <a:p>
            <a:pPr marL="171450" indent="-171450" eaLnBrk="1" hangingPunct="1">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666155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[At this point you can remind participants that Day 2, Handout 1: Stop smoking aids: Quick reference contains details on the different types of vaping devices]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been significant improvements in their design over time. Whilst development of new technology and new devices is so rapid, and vaping devices so varied in their design, they can still be placed into a number of different categories.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CA" sz="1200" b="1"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‘Cig-a-like’ products</a:t>
            </a:r>
            <a:r>
              <a:rPr lang="en-CA" sz="1200" b="1" i="1" dirty="0">
                <a:effectLst/>
                <a:latin typeface="Arial" panose="020B0604020202020204" pitchFamily="34" charset="0"/>
                <a:ea typeface="Times New Roman" panose="02020603050405020304" pitchFamily="18" charset="0"/>
                <a:cs typeface="Arial" panose="020B0604020202020204" pitchFamily="34" charset="0"/>
              </a:rPr>
              <a:t>:</a:t>
            </a:r>
            <a:r>
              <a:rPr lang="en-CA" sz="1200" i="1"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The first e-cigarettes to come to market were designed to closely resemble tobacco cigarettes. They include non-rechargeable single-use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Tank models or vape pens:</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Typically the size of a large pen, they have a more powerful battery than single-use devices and a 'tank' that the patient fills with their choice of e-liquid. The patient can choose their own flavour and strength of e-liquid. With repeated use, experienced users can obtain blood nicotine levels comparable to that achieved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Mods: </a:t>
            </a:r>
          </a:p>
          <a:p>
            <a:r>
              <a:rPr lang="en-CA" sz="1200" dirty="0">
                <a:effectLst/>
                <a:latin typeface="Arial" panose="020B0604020202020204" pitchFamily="34" charset="0"/>
                <a:ea typeface="Times New Roman" panose="02020603050405020304" pitchFamily="18" charset="0"/>
                <a:cs typeface="Arial" panose="020B0604020202020204" pitchFamily="34" charset="0"/>
              </a:rPr>
              <a:t>These contain a chip that controls the power being delivered to the atomiser which prevents the device from short-circuiting. Many devices allow the patient to adjust the voltage or wattage applied to the coil and some offer temperature control as well. </a:t>
            </a:r>
            <a:r>
              <a:rPr lang="en-CA" sz="1200" b="1" dirty="0">
                <a:effectLst/>
                <a:latin typeface="Arial" panose="020B0604020202020204" pitchFamily="34" charset="0"/>
                <a:ea typeface="Times New Roman" panose="02020603050405020304" pitchFamily="18" charset="0"/>
                <a:cs typeface="Arial" panose="020B0604020202020204" pitchFamily="34" charset="0"/>
              </a:rPr>
              <a:t>These devices are generally recommended for more experienced vapers and likely won’t be the best choice for the SMI population.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Pod systems:</a:t>
            </a:r>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Times New Roman" panose="02020603050405020304" pitchFamily="18" charset="0"/>
                <a:cs typeface="Arial" panose="020B0604020202020204" pitchFamily="34" charset="0"/>
              </a:rPr>
              <a:t>Compact rechargeable devices, often shaped like a USB stick. They use pods (small refills of e-liquid) made specifically for the device, often using nicotine salts. Pods are replaced when empty. Most pods come pre-filled with a chosen flavour, although some newer models have refillable pods that allow a choice of flavour. Pods offer patients simplicity (you don’t refill) and are more compact in size and appearance than tanks. Due to their smaller battery and the limit on nicotine content, delivery of nicotine is currently not comparable to other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Single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Newer to the market, single-use vapes are compact and prefilled with flavoured e-liquid or nicotine salts. </a:t>
            </a:r>
            <a:r>
              <a:rPr lang="en-GB" sz="1200" dirty="0">
                <a:effectLst/>
                <a:latin typeface="Arial" panose="020B0604020202020204" pitchFamily="34" charset="0"/>
                <a:ea typeface="Times New Roman" panose="02020603050405020304" pitchFamily="18" charset="0"/>
                <a:cs typeface="Arial" panose="020B0604020202020204" pitchFamily="34" charset="0"/>
              </a:rPr>
              <a:t>They are most commonly pre-loaded with one strength of 20mg nicotine salt. </a:t>
            </a:r>
            <a:r>
              <a:rPr lang="en-CA" sz="1200" dirty="0">
                <a:effectLst/>
                <a:latin typeface="Arial" panose="020B0604020202020204" pitchFamily="34" charset="0"/>
                <a:ea typeface="Times New Roman" panose="02020603050405020304" pitchFamily="18" charset="0"/>
                <a:cs typeface="Arial" panose="020B0604020202020204" pitchFamily="34" charset="0"/>
              </a:rPr>
              <a:t>They are draw-activated and once the flavour/taste diminishes, they are designed to be disposed of and replaced with a new one. They require no filling or practice to use and are relatively cheap. Patients not ready to commit to vaping may experiment with them.</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The effectiveness of nicotine delivery is yet to be established, although reports from users are favourable</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215750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lvl="0" indent="0">
              <a:buSzPts val="1400"/>
              <a:buFont typeface="Symbol" panose="05050102010706020507" pitchFamily="18" charset="2"/>
              <a:buNone/>
              <a:tabLst>
                <a:tab pos="457200" algn="l"/>
              </a:tabLst>
            </a:pPr>
            <a:r>
              <a:rPr lang="en-GB" sz="1200" b="1" dirty="0">
                <a:effectLst/>
                <a:latin typeface="Arial" panose="020B0604020202020204" pitchFamily="34" charset="0"/>
                <a:ea typeface="Times New Roman" panose="02020603050405020304" pitchFamily="18" charset="0"/>
                <a:cs typeface="Arial" panose="020B0604020202020204" pitchFamily="34" charset="0"/>
              </a:rPr>
              <a:t>Flavours</a:t>
            </a:r>
          </a:p>
          <a:p>
            <a:pPr marL="0" lvl="0" indent="0">
              <a:buSzPts val="1400"/>
              <a:buFont typeface="Symbol" panose="05050102010706020507" pitchFamily="18" charset="2"/>
              <a:buNone/>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A wide range of flavours of e-liquid is available, from classic tobacco to fruit flavours.</a:t>
            </a: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New vapers tend to choose tobacco flavours </a:t>
            </a:r>
            <a:r>
              <a:rPr lang="en-CA" sz="1200" dirty="0">
                <a:effectLst/>
                <a:latin typeface="Arial" panose="020B0604020202020204" pitchFamily="34" charset="0"/>
                <a:ea typeface="Times New Roman" panose="02020603050405020304" pitchFamily="18" charset="0"/>
                <a:cs typeface="Arial" panose="020B0604020202020204" pitchFamily="34" charset="0"/>
              </a:rPr>
              <a:t>(note: these don’t contain tobacco)</a:t>
            </a:r>
            <a:r>
              <a:rPr lang="en-GB" sz="1200" dirty="0">
                <a:effectLst/>
                <a:latin typeface="Arial" panose="020B0604020202020204" pitchFamily="34" charset="0"/>
                <a:ea typeface="Times New Roman" panose="02020603050405020304" pitchFamily="18" charset="0"/>
                <a:cs typeface="Arial" panose="020B0604020202020204" pitchFamily="34" charset="0"/>
              </a:rPr>
              <a:t>, with more experienced vapers gravitating towards fruit and menthol flavours. On average, vapers use three different types of e-liquid flavour.</a:t>
            </a:r>
          </a:p>
          <a:p>
            <a:pPr marL="17145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For a number of years fruit flavours have been the most popular, both in the UK and internationally.</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dirty="0">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Flavours are very important to users, and choosing a preferred flavour is one of the keys to successful stopping. Recent research has shown they can lead to greater satisfaction and success with stopping.</a:t>
            </a:r>
            <a:r>
              <a:rPr lang="en-CA"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Nicotine concentrations: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Vaping solutions come in various concentrations of nicotine, or with no nicotine at all. </a:t>
            </a:r>
            <a:r>
              <a:rPr lang="en-CA" sz="1200" dirty="0">
                <a:effectLst/>
                <a:latin typeface="Arial" panose="020B0604020202020204" pitchFamily="34" charset="0"/>
                <a:ea typeface="Times New Roman" panose="02020603050405020304" pitchFamily="18" charset="0"/>
                <a:cs typeface="Arial" panose="020B0604020202020204" pitchFamily="34" charset="0"/>
              </a:rPr>
              <a:t>The maximum nicotine concentration permitted in the UK is </a:t>
            </a:r>
            <a:r>
              <a:rPr lang="en-CA" dirty="0">
                <a:latin typeface="Arial" panose="020B0604020202020204" pitchFamily="34" charset="0"/>
                <a:ea typeface="Times New Roman" panose="02020603050405020304" pitchFamily="18" charset="0"/>
                <a:cs typeface="Arial" panose="020B0604020202020204" pitchFamily="34" charset="0"/>
              </a:rPr>
              <a:t>20mg/ml</a:t>
            </a:r>
            <a:endParaRPr lang="en-GB" dirty="0">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Typically, nicotine content in e-liquid comes as 0mg/ml (0%), 3mg/ml (0.3%), 6mg/ml (0.6%), 12mg/ml (1.2%), and 18mg/ml (1.8%)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The liquid is often labelled as weight (mg) per millilitre (ml), or as a percentage of volume (%). </a:t>
            </a:r>
            <a:r>
              <a:rPr lang="en-CA" sz="1200" dirty="0">
                <a:effectLst/>
                <a:latin typeface="Arial" panose="020B0604020202020204" pitchFamily="34" charset="0"/>
                <a:ea typeface="Times New Roman" panose="02020603050405020304" pitchFamily="18" charset="0"/>
                <a:cs typeface="Arial" panose="020B0604020202020204" pitchFamily="34" charset="0"/>
              </a:rPr>
              <a:t>So 12mg/ml of nicotine in an e-liquid could be expressed as 12mg nicotine or 1.2% ‒ they mean the same thing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364297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anose="020B0604020202020204" pitchFamily="34" charset="0"/>
                <a:ea typeface="Times New Roman" panose="02020603050405020304" pitchFamily="18" charset="0"/>
                <a:cs typeface="Arial" panose="020B0604020202020204" pitchFamily="34" charset="0"/>
              </a:rPr>
              <a:t>So, </a:t>
            </a:r>
            <a:r>
              <a:rPr lang="en-US" sz="1200" dirty="0">
                <a:effectLst/>
                <a:latin typeface="Arial" panose="020B0604020202020204" pitchFamily="34" charset="0"/>
                <a:ea typeface="Times New Roman" panose="02020603050405020304" pitchFamily="18" charset="0"/>
                <a:cs typeface="Arial" panose="020B0604020202020204" pitchFamily="34" charset="0"/>
              </a:rPr>
              <a:t>let’s see what your response is to this multiple-choice question.</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[Invite participants to place their answer – A, B or C –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58775" indent="-350838">
              <a:spcBef>
                <a:spcPts val="1000"/>
              </a:spcBef>
              <a:spcAft>
                <a:spcPts val="1000"/>
              </a:spcAft>
              <a:buAutoNum type="alphaUcPeriod"/>
            </a:pPr>
            <a:r>
              <a:rPr lang="en-US" dirty="0">
                <a:solidFill>
                  <a:schemeClr val="bg1"/>
                </a:solidFill>
                <a:latin typeface="Arial" panose="020B0604020202020204" pitchFamily="34" charset="0"/>
                <a:cs typeface="Arial" panose="020B0604020202020204" pitchFamily="34" charset="0"/>
              </a:rPr>
              <a:t>Vaping is equally harmful to smoking cigarettes</a:t>
            </a:r>
          </a:p>
          <a:p>
            <a:pPr marL="358775" indent="-350838">
              <a:spcBef>
                <a:spcPts val="1000"/>
              </a:spcBef>
              <a:spcAft>
                <a:spcPts val="1000"/>
              </a:spcAft>
              <a:buAutoNum type="alphaUcPeriod"/>
            </a:pPr>
            <a:r>
              <a:rPr lang="en-US" dirty="0">
                <a:solidFill>
                  <a:schemeClr val="bg1"/>
                </a:solidFill>
                <a:latin typeface="Arial" panose="020B0604020202020204" pitchFamily="34" charset="0"/>
                <a:cs typeface="Arial" panose="020B0604020202020204" pitchFamily="34" charset="0"/>
              </a:rPr>
              <a:t>Vaping less harmful than smoking cigarettes, but not by much</a:t>
            </a:r>
          </a:p>
          <a:p>
            <a:pPr marL="358775" indent="-350838">
              <a:spcBef>
                <a:spcPts val="1000"/>
              </a:spcBef>
              <a:spcAft>
                <a:spcPts val="1000"/>
              </a:spcAft>
              <a:buFont typeface="Lucida Grande" panose="020B0600040502020204" pitchFamily="34" charset="0"/>
              <a:buAutoNum type="alphaUcPeriod"/>
            </a:pPr>
            <a:r>
              <a:rPr lang="en-US" dirty="0">
                <a:solidFill>
                  <a:schemeClr val="bg1"/>
                </a:solidFill>
                <a:latin typeface="Arial" panose="020B0604020202020204" pitchFamily="34" charset="0"/>
                <a:cs typeface="Arial" panose="020B0604020202020204" pitchFamily="34" charset="0"/>
              </a:rPr>
              <a:t>Vaping is much less harmful than smoking cigarettes (</a:t>
            </a:r>
            <a:r>
              <a:rPr lang="en-US" b="1" dirty="0">
                <a:solidFill>
                  <a:schemeClr val="bg1"/>
                </a:solidFill>
                <a:latin typeface="Arial" panose="020B0604020202020204" pitchFamily="34" charset="0"/>
                <a:cs typeface="Arial" panose="020B0604020202020204" pitchFamily="34" charset="0"/>
              </a:rPr>
              <a:t>CORRECT RESPONSE</a:t>
            </a:r>
            <a:r>
              <a:rPr lang="en-US" dirty="0">
                <a:solidFill>
                  <a:schemeClr val="bg1"/>
                </a:solidFill>
                <a:latin typeface="Arial" panose="020B0604020202020204" pitchFamily="34" charset="0"/>
                <a:cs typeface="Arial" panose="020B0604020202020204" pitchFamily="34" charset="0"/>
              </a:rPr>
              <a:t>)</a:t>
            </a:r>
          </a:p>
          <a:p>
            <a:endParaRPr lang="en-US"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Ok, let’s have a look then at the latest evidence.</a:t>
            </a:r>
            <a:r>
              <a:rPr lang="en-US" dirty="0">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1058780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sz="1200" dirty="0">
                <a:latin typeface="Arial" panose="020B0604020202020204" pitchFamily="34" charset="0"/>
                <a:cs typeface="Arial" panose="020B0604020202020204" pitchFamily="34" charset="0"/>
              </a:rPr>
              <a:t>Since 2015 Public Health England (now the Office for Health Disparities and Inequalities or OHID) has published an annual report summarising the latest research evidence related to vaping safety and effectiveness. The latest report was published in September 2022.  </a:t>
            </a:r>
          </a:p>
          <a:p>
            <a:pPr eaLnBrk="1" hangingPunct="1">
              <a:spcBef>
                <a:spcPct val="0"/>
              </a:spcBef>
            </a:pPr>
            <a:endParaRPr lang="en-US" sz="1200" dirty="0">
              <a:latin typeface="Arial" panose="020B060402020202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The report concluded that, while not completely risk-free, vaping is significantly less harmful than smoking cigarettes and poses only a small fraction of the risk of smoking.  </a:t>
            </a: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Although the vapour produced by vapes has been found to contain some toxicants, these are at much lower levels than levels found in cigarettes. </a:t>
            </a:r>
          </a:p>
          <a:p>
            <a:pPr marL="171450" indent="-171450" eaLnBrk="1" hangingPunct="1">
              <a:spcBef>
                <a:spcPct val="0"/>
              </a:spcBef>
              <a:buFont typeface="Arial" panose="020B0604020202020204" pitchFamily="34" charset="0"/>
              <a:buChar char="•"/>
            </a:pPr>
            <a:r>
              <a:rPr lang="en-US" sz="1200" dirty="0">
                <a:latin typeface="Arial" panose="020B0604020202020204" pitchFamily="34" charset="0"/>
                <a:cs typeface="Arial" panose="020B0604020202020204" pitchFamily="34" charset="0"/>
              </a:rPr>
              <a:t>Unlike cigarettes, vapes do not burn tobacco and do not produce tar or carbon monoxide ‒ the two components of tobacco smoke responsible for most smoking-related illness.</a:t>
            </a:r>
          </a:p>
          <a:p>
            <a:pPr eaLnBrk="1" hangingPunct="1">
              <a:spcBef>
                <a:spcPct val="0"/>
              </a:spcBef>
            </a:pPr>
            <a:endParaRPr lang="en-US" sz="1200" dirty="0">
              <a:latin typeface="Arial" panose="020B0604020202020204" pitchFamily="34" charset="0"/>
              <a:cs typeface="Arial" panose="020B0604020202020204" pitchFamily="34" charset="0"/>
            </a:endParaRPr>
          </a:p>
          <a:p>
            <a:r>
              <a:rPr lang="en-CA" sz="1200" b="1" i="0" dirty="0">
                <a:solidFill>
                  <a:srgbClr val="0B0C0C"/>
                </a:solidFill>
                <a:effectLst/>
                <a:latin typeface="Arial" panose="020B0604020202020204" pitchFamily="34" charset="0"/>
                <a:cs typeface="Arial" panose="020B0604020202020204" pitchFamily="34" charset="0"/>
              </a:rPr>
              <a:t>Statement from the 2022 OHID report</a:t>
            </a:r>
            <a:r>
              <a:rPr lang="en-CA" sz="1200" b="1" dirty="0">
                <a:solidFill>
                  <a:srgbClr val="0B0C0C"/>
                </a:solidFill>
                <a:latin typeface="Arial" panose="020B0604020202020204" pitchFamily="34" charset="0"/>
                <a:cs typeface="Arial" panose="020B0604020202020204" pitchFamily="34" charset="0"/>
              </a:rPr>
              <a:t> </a:t>
            </a:r>
            <a:r>
              <a:rPr lang="en-CA" sz="1200" b="1" i="0" dirty="0">
                <a:solidFill>
                  <a:srgbClr val="0B0C0C"/>
                </a:solidFill>
                <a:effectLst/>
                <a:latin typeface="Arial" panose="020B0604020202020204" pitchFamily="34" charset="0"/>
                <a:cs typeface="Arial" panose="020B0604020202020204" pitchFamily="34" charset="0"/>
              </a:rPr>
              <a:t>on the change from “95% less harmful” to “small faction of risks”</a:t>
            </a:r>
            <a:endParaRPr lang="en-CA" sz="1200" b="1" dirty="0">
              <a:solidFill>
                <a:srgbClr val="0B0C0C"/>
              </a:solidFill>
              <a:latin typeface="Arial" panose="020B0604020202020204" pitchFamily="34" charset="0"/>
              <a:cs typeface="Arial" panose="020B0604020202020204" pitchFamily="34" charset="0"/>
            </a:endParaRPr>
          </a:p>
          <a:p>
            <a:r>
              <a:rPr lang="en-CA" sz="1200" b="0" i="0" dirty="0">
                <a:solidFill>
                  <a:srgbClr val="0B0C0C"/>
                </a:solidFill>
                <a:effectLst/>
                <a:latin typeface="Arial" panose="020B0604020202020204" pitchFamily="34" charset="0"/>
                <a:cs typeface="Arial" panose="020B0604020202020204" pitchFamily="34" charset="0"/>
              </a:rPr>
              <a:t>We have previously stated, in </a:t>
            </a:r>
            <a:r>
              <a:rPr lang="en-CA" sz="1200" b="0" i="0" dirty="0">
                <a:solidFill>
                  <a:srgbClr val="1D70B8"/>
                </a:solidFill>
                <a:effectLst/>
                <a:latin typeface="Arial" panose="020B0604020202020204" pitchFamily="34" charset="0"/>
                <a:cs typeface="Arial" panose="020B0604020202020204" pitchFamily="34" charset="0"/>
                <a:hlinkClick r:id="rId3"/>
              </a:rPr>
              <a:t>our 2015 report</a:t>
            </a:r>
            <a:r>
              <a:rPr lang="en-CA" sz="1200" b="0" i="0" dirty="0">
                <a:solidFill>
                  <a:srgbClr val="0B0C0C"/>
                </a:solidFill>
                <a:effectLst/>
                <a:latin typeface="Arial" panose="020B0604020202020204" pitchFamily="34" charset="0"/>
                <a:cs typeface="Arial" panose="020B0604020202020204" pitchFamily="34" charset="0"/>
              </a:rPr>
              <a:t>, vaping poses only a small fraction of the risk of smoking and is at least 95% less harmful than smoking (that is, smoking is at least 20 times more harmful to users than vaping). This was to help the public and health professionals make sense of the difference in the magnitude of risk between vaping and smoking.</a:t>
            </a:r>
            <a:endParaRPr lang="en-CA" sz="1200" dirty="0">
              <a:latin typeface="Arial" panose="020B0604020202020204" pitchFamily="34" charset="0"/>
              <a:cs typeface="Arial" panose="020B0604020202020204" pitchFamily="34" charset="0"/>
            </a:endParaRPr>
          </a:p>
          <a:p>
            <a:pPr algn="l"/>
            <a:r>
              <a:rPr lang="en-CA" sz="1200" b="0" i="0" dirty="0">
                <a:solidFill>
                  <a:srgbClr val="0B0C0C"/>
                </a:solidFill>
                <a:effectLst/>
                <a:latin typeface="Arial" panose="020B0604020202020204" pitchFamily="34" charset="0"/>
                <a:cs typeface="Arial" panose="020B0604020202020204" pitchFamily="34" charset="0"/>
              </a:rPr>
              <a:t>We are aware that summarising the relative risks of vaping versus smoking across a range of different products and behaviours and assessed across multiple biomarkers can be simplistic and misinterpreted. Based on the reviewed evidence, we believe that the ‘at least 95% less harmful’ estimate remains broadly accurate, at least over short term and medium term periods. However, it might now be more appropriate and unifying to summarise our findings using our other firm statement: that vaping poses only a small fraction of the risks of smoking. As we have also previously stated and reiterate, this does not mean vaping is risk-free, particularly for people who have never smoked.</a:t>
            </a:r>
          </a:p>
          <a:p>
            <a:pPr algn="l"/>
            <a:r>
              <a:rPr lang="en-CA" sz="1200" b="0" i="0" dirty="0">
                <a:solidFill>
                  <a:srgbClr val="0B0C0C"/>
                </a:solidFill>
                <a:effectLst/>
                <a:latin typeface="Arial" panose="020B0604020202020204" pitchFamily="34" charset="0"/>
                <a:cs typeface="Arial" panose="020B0604020202020204" pitchFamily="34" charset="0"/>
              </a:rPr>
              <a:t>This magnitude of relative risk between vaping and smoking is not reflected in current public perceptions which, as our review has shown, can be influenced by interventions.</a:t>
            </a:r>
          </a:p>
          <a:p>
            <a:endParaRPr lang="en-US" sz="1200" dirty="0">
              <a:latin typeface="Arial" panose="020B0604020202020204" pitchFamily="34" charset="0"/>
              <a:cs typeface="Arial" panose="020B0604020202020204" pitchFamily="34" charset="0"/>
            </a:endParaRPr>
          </a:p>
          <a:p>
            <a:pPr eaLnBrk="1" hangingPunct="1">
              <a:spcBef>
                <a:spcPct val="0"/>
              </a:spcBef>
            </a:pPr>
            <a:r>
              <a:rPr lang="en-US" sz="1200" b="1" dirty="0">
                <a:latin typeface="Arial" panose="020B0604020202020204" pitchFamily="34" charset="0"/>
                <a:cs typeface="Arial" panose="020B0604020202020204" pitchFamily="34" charset="0"/>
              </a:rPr>
              <a:t>Sources:</a:t>
            </a: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Public Health England. Vaping in England: evidence update,</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2021</a:t>
            </a:r>
          </a:p>
          <a:p>
            <a:pPr marL="171450" marR="0" lvl="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1200" dirty="0">
                <a:latin typeface="Arial" panose="020B0604020202020204" pitchFamily="34" charset="0"/>
                <a:cs typeface="Arial" panose="020B0604020202020204" pitchFamily="34" charset="0"/>
              </a:rPr>
              <a:t>Office for Health Improvement and Disparities. Nicotine vaping in England: an evidence update including health risks and perceptions,</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2022</a:t>
            </a:r>
            <a:endParaRPr lang="en-GB" sz="1200" dirty="0">
              <a:latin typeface="Arial" panose="020B0604020202020204" pitchFamily="34" charset="0"/>
              <a:cs typeface="Arial" panose="020B0604020202020204" pitchFamily="34" charset="0"/>
            </a:endParaRPr>
          </a:p>
          <a:p>
            <a:pPr marL="171450" marR="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lang="en-GB" sz="1200" dirty="0"/>
          </a:p>
          <a:p>
            <a:pPr eaLnBrk="1" hangingPunct="1">
              <a:spcBef>
                <a:spcPct val="0"/>
              </a:spcBef>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3085010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theme" Target="../theme/theme2.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5"/>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5" r:id="rId22"/>
    <p:sldLayoutId id="2147483677" r:id="rId23"/>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2" r:id="rId22"/>
    <p:sldLayoutId id="2147483703" r:id="rId23"/>
    <p:sldLayoutId id="2147483704"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4EE25F-C4CC-13CA-B5F2-574AACCD640D}"/>
              </a:ext>
            </a:extLst>
          </p:cNvPr>
          <p:cNvPicPr>
            <a:picLocks noChangeAspect="1"/>
          </p:cNvPicPr>
          <p:nvPr/>
        </p:nvPicPr>
        <p:blipFill>
          <a:blip r:embed="rId3"/>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A9BB0AB9-7DD0-FCFE-6DFC-D4F454EA5648}"/>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800" b="1" dirty="0">
                <a:solidFill>
                  <a:schemeClr val="bg1"/>
                </a:solidFill>
              </a:rPr>
              <a:t>Nicotine vapes</a:t>
            </a:r>
            <a:endParaRPr lang="en-US" sz="2600" dirty="0">
              <a:solidFill>
                <a:schemeClr val="bg1"/>
              </a:solidFill>
            </a:endParaRPr>
          </a:p>
        </p:txBody>
      </p:sp>
    </p:spTree>
    <p:extLst>
      <p:ext uri="{BB962C8B-B14F-4D97-AF65-F5344CB8AC3E}">
        <p14:creationId xmlns:p14="http://schemas.microsoft.com/office/powerpoint/2010/main" val="194534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dirty="0"/>
              <a:t>Comparing harm between 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dirty="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4" name="Footer Placeholder 4">
            <a:extLst>
              <a:ext uri="{FF2B5EF4-FFF2-40B4-BE49-F238E27FC236}">
                <a16:creationId xmlns:a16="http://schemas.microsoft.com/office/drawing/2014/main" id="{ABAA067A-7AC9-841C-ACFF-80EC07E5369D}"/>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518815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571500" y="152400"/>
            <a:ext cx="7962900" cy="1066800"/>
          </a:xfrm>
        </p:spPr>
        <p:txBody>
          <a:bodyPr/>
          <a:lstStyle/>
          <a:p>
            <a:r>
              <a:rPr lang="en-US" dirty="0"/>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571500" y="1752600"/>
            <a:ext cx="7966604" cy="4191000"/>
          </a:xfrm>
        </p:spPr>
        <p:txBody>
          <a:bodyPr/>
          <a:lstStyle/>
          <a:p>
            <a:pPr marL="285750" indent="-285750">
              <a:spcAft>
                <a:spcPts val="1500"/>
              </a:spcAft>
            </a:pPr>
            <a:r>
              <a:rPr lang="en-US" dirty="0"/>
              <a:t>Consumer product vs. medicinal </a:t>
            </a:r>
          </a:p>
          <a:p>
            <a:pPr>
              <a:spcAft>
                <a:spcPts val="1500"/>
              </a:spcAft>
            </a:pPr>
            <a:r>
              <a:rPr lang="en-US" dirty="0"/>
              <a:t>As of 2016, vaping devices are regulated by the government </a:t>
            </a:r>
            <a:br>
              <a:rPr lang="en-US" dirty="0"/>
            </a:br>
            <a:r>
              <a:rPr lang="en-US" dirty="0"/>
              <a:t>as part of the EU Tobacco Products directive</a:t>
            </a:r>
          </a:p>
          <a:p>
            <a:pPr>
              <a:spcAft>
                <a:spcPts val="1500"/>
              </a:spcAft>
            </a:pPr>
            <a:r>
              <a:rPr lang="en-CA" dirty="0">
                <a:solidFill>
                  <a:srgbClr val="3F3F3F"/>
                </a:solidFill>
                <a:latin typeface="Helvetica" pitchFamily="2" charset="0"/>
              </a:rPr>
              <a:t>I</a:t>
            </a:r>
            <a:r>
              <a:rPr lang="en-CA" dirty="0">
                <a:solidFill>
                  <a:srgbClr val="3F3F3F"/>
                </a:solidFill>
                <a:effectLst/>
                <a:latin typeface="Helvetica" pitchFamily="2" charset="0"/>
              </a:rPr>
              <a:t>t is illegal to sell a vape or purchase a vape for a person under 18 years</a:t>
            </a:r>
            <a:endParaRPr lang="en-US" dirty="0"/>
          </a:p>
        </p:txBody>
      </p:sp>
      <p:sp>
        <p:nvSpPr>
          <p:cNvPr id="4" name="Footer Placeholder 4">
            <a:extLst>
              <a:ext uri="{FF2B5EF4-FFF2-40B4-BE49-F238E27FC236}">
                <a16:creationId xmlns:a16="http://schemas.microsoft.com/office/drawing/2014/main" id="{009F14F1-F5A3-10BA-13EA-E06B0B1216A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884186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55aba8491d_0_175"/>
          <p:cNvSpPr txBox="1">
            <a:spLocks noGrp="1"/>
          </p:cNvSpPr>
          <p:nvPr>
            <p:ph type="title"/>
          </p:nvPr>
        </p:nvSpPr>
        <p:spPr>
          <a:xfrm>
            <a:off x="571500" y="152400"/>
            <a:ext cx="7962900" cy="1066800"/>
          </a:xfrm>
          <a:noFill/>
          <a:ln>
            <a:noFill/>
          </a:ln>
        </p:spPr>
        <p:txBody>
          <a:bodyPr spcFirstLastPara="1" wrap="square" lIns="91425" tIns="45700" rIns="91425" bIns="45700" anchor="ctr" anchorCtr="0">
            <a:noAutofit/>
          </a:bodyPr>
          <a:lstStyle/>
          <a:p>
            <a:pPr lvl="0"/>
            <a:r>
              <a:rPr lang="en-GB" dirty="0">
                <a:sym typeface="Arial"/>
              </a:rPr>
              <a:t>Evidence review: tobacco dependence treatment</a:t>
            </a:r>
            <a:endParaRPr lang="en-GB" dirty="0"/>
          </a:p>
        </p:txBody>
      </p:sp>
      <p:sp>
        <p:nvSpPr>
          <p:cNvPr id="243" name="Google Shape;243;g255aba8491d_0_175"/>
          <p:cNvSpPr txBox="1">
            <a:spLocks noGrp="1"/>
          </p:cNvSpPr>
          <p:nvPr>
            <p:ph type="body" idx="12"/>
          </p:nvPr>
        </p:nvSpPr>
        <p:spPr>
          <a:xfrm>
            <a:off x="3294743" y="2068288"/>
            <a:ext cx="5648535" cy="3552366"/>
          </a:xfrm>
          <a:noFill/>
          <a:ln>
            <a:noFill/>
          </a:ln>
        </p:spPr>
        <p:txBody>
          <a:bodyPr spcFirstLastPara="1" wrap="square" lIns="91425" tIns="45700" rIns="91425" bIns="45700" anchor="ctr" anchorCtr="0">
            <a:noAutofit/>
          </a:bodyPr>
          <a:lstStyle/>
          <a:p>
            <a:pPr marL="285750" indent="-285750">
              <a:lnSpc>
                <a:spcPts val="2000"/>
              </a:lnSpc>
              <a:spcAft>
                <a:spcPts val="1000"/>
              </a:spcAft>
            </a:pPr>
            <a:r>
              <a:rPr lang="en-GB" sz="1500" b="1" dirty="0">
                <a:solidFill>
                  <a:srgbClr val="009A9E"/>
                </a:solidFill>
              </a:rPr>
              <a:t>Nicotine vapes</a:t>
            </a:r>
            <a:r>
              <a:rPr lang="en-GB" sz="1500" dirty="0">
                <a:solidFill>
                  <a:srgbClr val="009A9E"/>
                </a:solidFill>
              </a:rPr>
              <a:t> </a:t>
            </a:r>
            <a:r>
              <a:rPr lang="en-GB" sz="1500" dirty="0"/>
              <a:t>are now categorised as </a:t>
            </a:r>
            <a:r>
              <a:rPr lang="en-GB" sz="1500" b="1" dirty="0">
                <a:solidFill>
                  <a:srgbClr val="009A9E"/>
                </a:solidFill>
              </a:rPr>
              <a:t>a first-choice tobacco dependence aid </a:t>
            </a:r>
          </a:p>
          <a:p>
            <a:pPr marL="285750" indent="-285750">
              <a:lnSpc>
                <a:spcPts val="2000"/>
              </a:lnSpc>
              <a:spcAft>
                <a:spcPts val="1000"/>
              </a:spcAft>
            </a:pPr>
            <a:r>
              <a:rPr lang="en-GB" sz="1500" dirty="0"/>
              <a:t>Recent research shows that nicotine vapes </a:t>
            </a:r>
            <a:br>
              <a:rPr lang="en-GB" sz="1500" dirty="0"/>
            </a:br>
            <a:r>
              <a:rPr lang="en-GB" sz="1500" dirty="0"/>
              <a:t>were more effective than combination NRT</a:t>
            </a:r>
            <a:endParaRPr lang="en-GB" sz="1400" baseline="30000" dirty="0"/>
          </a:p>
          <a:p>
            <a:pPr>
              <a:lnSpc>
                <a:spcPts val="2000"/>
              </a:lnSpc>
              <a:spcAft>
                <a:spcPts val="1000"/>
              </a:spcAft>
            </a:pPr>
            <a:r>
              <a:rPr lang="en-GB" sz="1500" b="1" dirty="0">
                <a:solidFill>
                  <a:srgbClr val="009A9E"/>
                </a:solidFill>
              </a:rPr>
              <a:t>Nicotine vapes</a:t>
            </a:r>
            <a:r>
              <a:rPr lang="en-GB" sz="1500" dirty="0">
                <a:solidFill>
                  <a:srgbClr val="009A9E"/>
                </a:solidFill>
              </a:rPr>
              <a:t> </a:t>
            </a:r>
            <a:r>
              <a:rPr lang="en-GB" sz="1500" dirty="0"/>
              <a:t>have been shown to </a:t>
            </a:r>
            <a:r>
              <a:rPr lang="en-GB" sz="1500" b="1" dirty="0">
                <a:solidFill>
                  <a:srgbClr val="009A9E"/>
                </a:solidFill>
              </a:rPr>
              <a:t>increase rates of stopping smoking </a:t>
            </a:r>
            <a:r>
              <a:rPr lang="en-GB" sz="1500" dirty="0"/>
              <a:t>(nicotine dose matched to HSI just like we do for NRT)</a:t>
            </a:r>
          </a:p>
          <a:p>
            <a:pPr>
              <a:lnSpc>
                <a:spcPts val="2000"/>
              </a:lnSpc>
              <a:spcAft>
                <a:spcPts val="1000"/>
              </a:spcAft>
            </a:pPr>
            <a:r>
              <a:rPr lang="en-GB" sz="1500" dirty="0">
                <a:sym typeface="Arial"/>
              </a:rPr>
              <a:t>Newer devices </a:t>
            </a:r>
            <a:r>
              <a:rPr lang="en-GB" sz="1500" b="1" dirty="0">
                <a:solidFill>
                  <a:srgbClr val="009A9E"/>
                </a:solidFill>
                <a:sym typeface="Arial"/>
              </a:rPr>
              <a:t>deliver nicotine more rapidly</a:t>
            </a:r>
            <a:r>
              <a:rPr lang="en-GB" sz="1500" dirty="0">
                <a:solidFill>
                  <a:srgbClr val="009A9E"/>
                </a:solidFill>
                <a:sym typeface="Arial"/>
              </a:rPr>
              <a:t> </a:t>
            </a:r>
            <a:br>
              <a:rPr lang="en-GB" sz="1500" dirty="0">
                <a:sym typeface="Arial"/>
              </a:rPr>
            </a:br>
            <a:r>
              <a:rPr lang="en-GB" sz="1500" dirty="0">
                <a:sym typeface="Arial"/>
              </a:rPr>
              <a:t>than NRT products, meaning greater satisfaction </a:t>
            </a:r>
            <a:endParaRPr lang="en-GB" sz="1500" dirty="0"/>
          </a:p>
          <a:p>
            <a:pPr>
              <a:lnSpc>
                <a:spcPts val="2000"/>
              </a:lnSpc>
              <a:spcAft>
                <a:spcPts val="1000"/>
              </a:spcAft>
            </a:pPr>
            <a:r>
              <a:rPr lang="en-GB" sz="1500" b="1" dirty="0">
                <a:solidFill>
                  <a:srgbClr val="009A9E"/>
                </a:solidFill>
                <a:sym typeface="Arial"/>
              </a:rPr>
              <a:t>Popular</a:t>
            </a:r>
            <a:r>
              <a:rPr lang="en-GB" sz="1500" dirty="0">
                <a:sym typeface="Arial"/>
              </a:rPr>
              <a:t>,</a:t>
            </a:r>
            <a:r>
              <a:rPr lang="en-GB" sz="1500" b="1" dirty="0">
                <a:solidFill>
                  <a:srgbClr val="009A9E"/>
                </a:solidFill>
                <a:sym typeface="Arial"/>
              </a:rPr>
              <a:t> </a:t>
            </a:r>
            <a:r>
              <a:rPr lang="en-GB" sz="1500" dirty="0">
                <a:sym typeface="Arial"/>
              </a:rPr>
              <a:t>although some confusion about health risks</a:t>
            </a:r>
          </a:p>
        </p:txBody>
      </p:sp>
      <p:grpSp>
        <p:nvGrpSpPr>
          <p:cNvPr id="11" name="Group 10">
            <a:extLst>
              <a:ext uri="{FF2B5EF4-FFF2-40B4-BE49-F238E27FC236}">
                <a16:creationId xmlns:a16="http://schemas.microsoft.com/office/drawing/2014/main" id="{2BB9483C-3BA9-0B99-5D5D-B7D22749242F}"/>
              </a:ext>
            </a:extLst>
          </p:cNvPr>
          <p:cNvGrpSpPr/>
          <p:nvPr/>
        </p:nvGrpSpPr>
        <p:grpSpPr>
          <a:xfrm>
            <a:off x="571500" y="2068287"/>
            <a:ext cx="2473205" cy="3552367"/>
            <a:chOff x="571500" y="2068287"/>
            <a:chExt cx="2473205" cy="3552367"/>
          </a:xfrm>
          <a:effectLst>
            <a:outerShdw blurRad="254000" dist="63500" dir="5400000" algn="ctr" rotWithShape="0">
              <a:srgbClr val="000000">
                <a:alpha val="25000"/>
              </a:srgbClr>
            </a:outerShdw>
          </a:effectLst>
        </p:grpSpPr>
        <p:pic>
          <p:nvPicPr>
            <p:cNvPr id="9" name="Picture 8">
              <a:extLst>
                <a:ext uri="{FF2B5EF4-FFF2-40B4-BE49-F238E27FC236}">
                  <a16:creationId xmlns:a16="http://schemas.microsoft.com/office/drawing/2014/main" id="{0B003575-FD76-02B9-0566-B2F8EA1707B2}"/>
                </a:ext>
              </a:extLst>
            </p:cNvPr>
            <p:cNvPicPr>
              <a:picLocks noChangeAspect="1"/>
            </p:cNvPicPr>
            <p:nvPr/>
          </p:nvPicPr>
          <p:blipFill rotWithShape="1">
            <a:blip r:embed="rId3"/>
            <a:srcRect l="13903" b="7252"/>
            <a:stretch/>
          </p:blipFill>
          <p:spPr>
            <a:xfrm>
              <a:off x="571500" y="2068287"/>
              <a:ext cx="2473205" cy="1776184"/>
            </a:xfrm>
            <a:prstGeom prst="rect">
              <a:avLst/>
            </a:prstGeom>
          </p:spPr>
        </p:pic>
        <p:sp>
          <p:nvSpPr>
            <p:cNvPr id="10" name="Rectangle 9">
              <a:extLst>
                <a:ext uri="{FF2B5EF4-FFF2-40B4-BE49-F238E27FC236}">
                  <a16:creationId xmlns:a16="http://schemas.microsoft.com/office/drawing/2014/main" id="{9E5BB3E0-5867-EC05-1DD7-83C18EB7602A}"/>
                </a:ext>
              </a:extLst>
            </p:cNvPr>
            <p:cNvSpPr/>
            <p:nvPr/>
          </p:nvSpPr>
          <p:spPr bwMode="auto">
            <a:xfrm>
              <a:off x="571500" y="3844471"/>
              <a:ext cx="2473205" cy="1776183"/>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TextBox 3">
              <a:extLst>
                <a:ext uri="{FF2B5EF4-FFF2-40B4-BE49-F238E27FC236}">
                  <a16:creationId xmlns:a16="http://schemas.microsoft.com/office/drawing/2014/main" id="{E216ADAF-855A-F8FB-0324-DC3A9DD670E7}"/>
                </a:ext>
              </a:extLst>
            </p:cNvPr>
            <p:cNvSpPr txBox="1"/>
            <p:nvPr/>
          </p:nvSpPr>
          <p:spPr bwMode="auto">
            <a:xfrm>
              <a:off x="833332" y="4141105"/>
              <a:ext cx="2055012" cy="118291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 FIRST-CHOICE</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TOBACCO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TREATMENT</a:t>
              </a:r>
            </a:p>
          </p:txBody>
        </p:sp>
      </p:grpSp>
      <p:sp>
        <p:nvSpPr>
          <p:cNvPr id="3" name="Footer Placeholder 4">
            <a:extLst>
              <a:ext uri="{FF2B5EF4-FFF2-40B4-BE49-F238E27FC236}">
                <a16:creationId xmlns:a16="http://schemas.microsoft.com/office/drawing/2014/main" id="{26543865-088A-3C84-FF20-FD6762D052DF}"/>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72115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CFA01-E9D7-6F30-8D8A-62173FA69183}"/>
              </a:ext>
            </a:extLst>
          </p:cNvPr>
          <p:cNvSpPr>
            <a:spLocks noGrp="1"/>
          </p:cNvSpPr>
          <p:nvPr>
            <p:ph type="title"/>
          </p:nvPr>
        </p:nvSpPr>
        <p:spPr/>
        <p:txBody>
          <a:bodyPr/>
          <a:lstStyle/>
          <a:p>
            <a:r>
              <a:rPr lang="en-US" dirty="0"/>
              <a:t>Who says vaping is safer than smoking </a:t>
            </a:r>
            <a:br>
              <a:rPr lang="en-US" dirty="0"/>
            </a:br>
            <a:r>
              <a:rPr lang="en-US" dirty="0"/>
              <a:t>and effective for cessation?</a:t>
            </a:r>
          </a:p>
        </p:txBody>
      </p:sp>
      <p:pic>
        <p:nvPicPr>
          <p:cNvPr id="19" name="Picture 18">
            <a:extLst>
              <a:ext uri="{FF2B5EF4-FFF2-40B4-BE49-F238E27FC236}">
                <a16:creationId xmlns:a16="http://schemas.microsoft.com/office/drawing/2014/main" id="{85796F24-0DA9-AEBE-590C-0DABA071A798}"/>
              </a:ext>
            </a:extLst>
          </p:cNvPr>
          <p:cNvPicPr>
            <a:picLocks noChangeAspect="1"/>
          </p:cNvPicPr>
          <p:nvPr/>
        </p:nvPicPr>
        <p:blipFill>
          <a:blip r:embed="rId3"/>
          <a:stretch>
            <a:fillRect/>
          </a:stretch>
        </p:blipFill>
        <p:spPr>
          <a:xfrm>
            <a:off x="585102" y="1760897"/>
            <a:ext cx="7866329" cy="3952476"/>
          </a:xfrm>
          <a:prstGeom prst="rect">
            <a:avLst/>
          </a:prstGeom>
          <a:effectLst>
            <a:outerShdw blurRad="254000" dist="63500" dir="5400000" algn="ctr" rotWithShape="0">
              <a:srgbClr val="000000">
                <a:alpha val="15000"/>
              </a:srgbClr>
            </a:outerShdw>
          </a:effectLst>
        </p:spPr>
      </p:pic>
      <p:pic>
        <p:nvPicPr>
          <p:cNvPr id="5" name="Picture 4" descr="A logo for a college of psychiatrists&#10;&#10;Description automatically generated">
            <a:extLst>
              <a:ext uri="{FF2B5EF4-FFF2-40B4-BE49-F238E27FC236}">
                <a16:creationId xmlns:a16="http://schemas.microsoft.com/office/drawing/2014/main" id="{01D0815A-32C0-02A8-3AC6-360F21734E93}"/>
              </a:ext>
            </a:extLst>
          </p:cNvPr>
          <p:cNvPicPr>
            <a:picLocks noChangeAspect="1"/>
          </p:cNvPicPr>
          <p:nvPr/>
        </p:nvPicPr>
        <p:blipFill rotWithShape="1">
          <a:blip r:embed="rId4"/>
          <a:srcRect t="17672" b="9335"/>
          <a:stretch/>
        </p:blipFill>
        <p:spPr>
          <a:xfrm>
            <a:off x="571500" y="3054296"/>
            <a:ext cx="1968153" cy="1312101"/>
          </a:xfrm>
          <a:prstGeom prst="rect">
            <a:avLst/>
          </a:prstGeom>
        </p:spPr>
      </p:pic>
      <p:sp>
        <p:nvSpPr>
          <p:cNvPr id="4" name="Footer Placeholder 4">
            <a:extLst>
              <a:ext uri="{FF2B5EF4-FFF2-40B4-BE49-F238E27FC236}">
                <a16:creationId xmlns:a16="http://schemas.microsoft.com/office/drawing/2014/main" id="{43C813C9-9896-1ED7-7B6D-1BCB42B0D7B7}"/>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805714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F5D9-316F-32FC-1D95-7FBB283421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3CAC1B-EFD3-EC5E-6873-488793450F2B}"/>
              </a:ext>
            </a:extLst>
          </p:cNvPr>
          <p:cNvSpPr>
            <a:spLocks noGrp="1"/>
          </p:cNvSpPr>
          <p:nvPr>
            <p:ph type="title"/>
          </p:nvPr>
        </p:nvSpPr>
        <p:spPr/>
        <p:txBody>
          <a:bodyPr/>
          <a:lstStyle/>
          <a:p>
            <a:r>
              <a:rPr lang="en-US" dirty="0"/>
              <a:t>Vaping: instructions for use </a:t>
            </a:r>
          </a:p>
        </p:txBody>
      </p:sp>
      <p:sp>
        <p:nvSpPr>
          <p:cNvPr id="4" name="Text Placeholder 2">
            <a:extLst>
              <a:ext uri="{FF2B5EF4-FFF2-40B4-BE49-F238E27FC236}">
                <a16:creationId xmlns:a16="http://schemas.microsoft.com/office/drawing/2014/main" id="{2E91C0CA-4352-3366-A708-0F818F351B28}"/>
              </a:ext>
            </a:extLst>
          </p:cNvPr>
          <p:cNvSpPr txBox="1">
            <a:spLocks/>
          </p:cNvSpPr>
          <p:nvPr/>
        </p:nvSpPr>
        <p:spPr bwMode="auto">
          <a:xfrm>
            <a:off x="574388" y="1696491"/>
            <a:ext cx="6072371" cy="473528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7655" indent="-288290">
              <a:lnSpc>
                <a:spcPts val="2600"/>
              </a:lnSpc>
              <a:spcAft>
                <a:spcPts val="1200"/>
              </a:spcAft>
            </a:pPr>
            <a:r>
              <a:rPr lang="en-US" sz="1800" b="1" dirty="0">
                <a:solidFill>
                  <a:srgbClr val="009A9E"/>
                </a:solidFill>
                <a:latin typeface="Arial"/>
                <a:cs typeface="Arial"/>
              </a:rPr>
              <a:t>Keep with you and charged at all times!</a:t>
            </a:r>
          </a:p>
          <a:p>
            <a:pPr marL="287655" indent="-288290">
              <a:lnSpc>
                <a:spcPts val="2600"/>
              </a:lnSpc>
              <a:spcAft>
                <a:spcPts val="1200"/>
              </a:spcAft>
            </a:pPr>
            <a:r>
              <a:rPr lang="en-US" sz="1800" b="1" dirty="0">
                <a:solidFill>
                  <a:srgbClr val="009A9E"/>
                </a:solidFill>
                <a:latin typeface="Arial"/>
                <a:cs typeface="Arial"/>
              </a:rPr>
              <a:t>Choose the vape that feels right for you</a:t>
            </a:r>
          </a:p>
          <a:p>
            <a:pPr marL="287655" indent="-288290">
              <a:lnSpc>
                <a:spcPts val="2600"/>
              </a:lnSpc>
              <a:spcAft>
                <a:spcPts val="1200"/>
              </a:spcAft>
            </a:pPr>
            <a:r>
              <a:rPr lang="en-US" sz="1800" dirty="0">
                <a:latin typeface="Arial"/>
                <a:cs typeface="Arial"/>
              </a:rPr>
              <a:t>Use regularly throughout the day and when urges to smoke occur</a:t>
            </a:r>
          </a:p>
          <a:p>
            <a:pPr marL="287655" indent="-288290">
              <a:lnSpc>
                <a:spcPts val="2600"/>
              </a:lnSpc>
              <a:spcAft>
                <a:spcPts val="1200"/>
              </a:spcAft>
            </a:pPr>
            <a:r>
              <a:rPr lang="en-US" sz="1800" dirty="0">
                <a:latin typeface="Arial"/>
                <a:cs typeface="Arial"/>
              </a:rPr>
              <a:t>More frequent puffing (“grazing”)</a:t>
            </a:r>
          </a:p>
          <a:p>
            <a:pPr marL="287655" indent="-288290">
              <a:lnSpc>
                <a:spcPts val="2600"/>
              </a:lnSpc>
              <a:spcAft>
                <a:spcPts val="1200"/>
              </a:spcAft>
            </a:pPr>
            <a:r>
              <a:rPr lang="en-US" sz="1800" dirty="0">
                <a:latin typeface="Arial"/>
                <a:cs typeface="Arial"/>
              </a:rPr>
              <a:t>Extended use for up to two years has been shown to be safe (no significant risk)</a:t>
            </a:r>
          </a:p>
          <a:p>
            <a:pPr marL="0" indent="0">
              <a:buNone/>
            </a:pPr>
            <a:endParaRPr lang="en-CA" dirty="0"/>
          </a:p>
        </p:txBody>
      </p:sp>
      <p:sp>
        <p:nvSpPr>
          <p:cNvPr id="8" name="Footer Placeholder 4">
            <a:extLst>
              <a:ext uri="{FF2B5EF4-FFF2-40B4-BE49-F238E27FC236}">
                <a16:creationId xmlns:a16="http://schemas.microsoft.com/office/drawing/2014/main" id="{17CE2CA3-0FB0-1E63-E3EB-E3B0A76513F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80437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3DF7-5C8A-7648-9A3E-CD3FBFA4F515}"/>
              </a:ext>
            </a:extLst>
          </p:cNvPr>
          <p:cNvSpPr>
            <a:spLocks noGrp="1"/>
          </p:cNvSpPr>
          <p:nvPr>
            <p:ph type="title"/>
          </p:nvPr>
        </p:nvSpPr>
        <p:spPr/>
        <p:txBody>
          <a:bodyPr/>
          <a:lstStyle/>
          <a:p>
            <a:r>
              <a:rPr lang="en-US" dirty="0"/>
              <a:t>Safety check</a:t>
            </a:r>
          </a:p>
        </p:txBody>
      </p:sp>
      <p:pic>
        <p:nvPicPr>
          <p:cNvPr id="5" name="Picture 4">
            <a:extLst>
              <a:ext uri="{FF2B5EF4-FFF2-40B4-BE49-F238E27FC236}">
                <a16:creationId xmlns:a16="http://schemas.microsoft.com/office/drawing/2014/main" id="{E9A25D8A-B835-1746-A3B3-27B21253713D}"/>
              </a:ext>
            </a:extLst>
          </p:cNvPr>
          <p:cNvPicPr>
            <a:picLocks noChangeAspect="1"/>
          </p:cNvPicPr>
          <p:nvPr/>
        </p:nvPicPr>
        <p:blipFill>
          <a:blip r:embed="rId3"/>
          <a:srcRect/>
          <a:stretch/>
        </p:blipFill>
        <p:spPr>
          <a:xfrm>
            <a:off x="375691" y="2144218"/>
            <a:ext cx="8392617" cy="1865026"/>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E5FCD322-F30F-B543-B25F-E9B7CF61597B}"/>
              </a:ext>
            </a:extLst>
          </p:cNvPr>
          <p:cNvSpPr txBox="1"/>
          <p:nvPr/>
        </p:nvSpPr>
        <p:spPr bwMode="auto">
          <a:xfrm>
            <a:off x="5771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b="1" dirty="0">
                <a:latin typeface="Arial" panose="020B0604020202020204" pitchFamily="34" charset="0"/>
                <a:cs typeface="Arial" panose="020B0604020202020204" pitchFamily="34" charset="0"/>
              </a:rPr>
              <a:t>1.</a:t>
            </a:r>
            <a:br>
              <a:rPr lang="en-US" sz="1500" b="1"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Purchase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from a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reputable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dirty="0">
                <a:latin typeface="Arial" panose="020B0604020202020204" pitchFamily="34" charset="0"/>
                <a:cs typeface="Arial" panose="020B0604020202020204" pitchFamily="34" charset="0"/>
              </a:rPr>
              <a:t>supplier</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BA079CA-B9B8-E241-81A5-B4D0B3FC32D8}"/>
              </a:ext>
            </a:extLst>
          </p:cNvPr>
          <p:cNvSpPr txBox="1"/>
          <p:nvPr/>
        </p:nvSpPr>
        <p:spPr bwMode="auto">
          <a:xfrm>
            <a:off x="22182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2.</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Heed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product warnings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D894A8A0-D846-BC4F-B9A4-F43CDF8DD2B0}"/>
              </a:ext>
            </a:extLst>
          </p:cNvPr>
          <p:cNvSpPr txBox="1"/>
          <p:nvPr/>
        </p:nvSpPr>
        <p:spPr bwMode="auto">
          <a:xfrm>
            <a:off x="3866910"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3.</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Don’t charge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for long periods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A56D99D-F204-1942-A403-41FC19812FF0}"/>
              </a:ext>
            </a:extLst>
          </p:cNvPr>
          <p:cNvSpPr txBox="1"/>
          <p:nvPr/>
        </p:nvSpPr>
        <p:spPr bwMode="auto">
          <a:xfrm>
            <a:off x="5515599"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4.</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Don’t keep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batteries </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in pockets</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44E9AD1B-1C0D-574C-B88C-4630F02B59C0}"/>
              </a:ext>
            </a:extLst>
          </p:cNvPr>
          <p:cNvSpPr txBox="1"/>
          <p:nvPr/>
        </p:nvSpPr>
        <p:spPr bwMode="auto">
          <a:xfrm>
            <a:off x="7164288"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dirty="0">
                <a:latin typeface="Arial" panose="020B0604020202020204" pitchFamily="34" charset="0"/>
                <a:cs typeface="Arial" panose="020B0604020202020204" pitchFamily="34" charset="0"/>
              </a:rPr>
              <a:t>5.</a:t>
            </a:r>
          </a:p>
          <a:p>
            <a:pPr algn="ctr">
              <a:lnSpc>
                <a:spcPts val="1800"/>
              </a:lnSpc>
              <a:spcBef>
                <a:spcPts val="0"/>
              </a:spcBef>
              <a:spcAft>
                <a:spcPts val="0"/>
              </a:spcAft>
              <a:buClr>
                <a:srgbClr val="C10C21"/>
              </a:buClr>
            </a:pPr>
            <a:r>
              <a:rPr lang="en-US" sz="1500" dirty="0">
                <a:latin typeface="Arial" panose="020B0604020202020204" pitchFamily="34" charset="0"/>
                <a:cs typeface="Arial" panose="020B0604020202020204" pitchFamily="34" charset="0"/>
              </a:rPr>
              <a:t>Keep away from animals and children</a:t>
            </a:r>
            <a:endParaRPr kumimoji="0" lang="en-US" sz="15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4" name="Footer Placeholder 4">
            <a:extLst>
              <a:ext uri="{FF2B5EF4-FFF2-40B4-BE49-F238E27FC236}">
                <a16:creationId xmlns:a16="http://schemas.microsoft.com/office/drawing/2014/main" id="{3785E58D-D572-2512-8990-90FC90AE0ADF}"/>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713314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4AEB3-7DDF-8B93-AA9F-9C05000133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BBD66B7-B473-9BD4-6E7A-469CE71AA34E}"/>
              </a:ext>
            </a:extLst>
          </p:cNvPr>
          <p:cNvPicPr>
            <a:picLocks noChangeAspect="1"/>
          </p:cNvPicPr>
          <p:nvPr/>
        </p:nvPicPr>
        <p:blipFill>
          <a:blip r:embed="rId3"/>
          <a:srcRect/>
          <a:stretch/>
        </p:blipFill>
        <p:spPr>
          <a:xfrm>
            <a:off x="3466115" y="3429000"/>
            <a:ext cx="2211769" cy="2227290"/>
          </a:xfrm>
          <a:prstGeom prst="rect">
            <a:avLst/>
          </a:prstGeom>
          <a:effectLst>
            <a:outerShdw blurRad="254000" dist="63500" dir="5400000" algn="ctr" rotWithShape="0">
              <a:srgbClr val="000000">
                <a:alpha val="25000"/>
              </a:srgbClr>
            </a:outerShdw>
          </a:effectLst>
        </p:spPr>
      </p:pic>
      <p:sp>
        <p:nvSpPr>
          <p:cNvPr id="6" name="Title 1">
            <a:extLst>
              <a:ext uri="{FF2B5EF4-FFF2-40B4-BE49-F238E27FC236}">
                <a16:creationId xmlns:a16="http://schemas.microsoft.com/office/drawing/2014/main" id="{5164B30F-6943-69C0-5D03-A2C9185D97D5}"/>
              </a:ext>
            </a:extLst>
          </p:cNvPr>
          <p:cNvSpPr txBox="1">
            <a:spLocks/>
          </p:cNvSpPr>
          <p:nvPr/>
        </p:nvSpPr>
        <p:spPr>
          <a:xfrm>
            <a:off x="609600" y="573024"/>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r>
              <a:rPr lang="en-US" sz="3200" b="1" dirty="0"/>
              <a:t>Group exercise</a:t>
            </a:r>
          </a:p>
        </p:txBody>
      </p:sp>
      <p:sp>
        <p:nvSpPr>
          <p:cNvPr id="8" name="Text Placeholder 3">
            <a:extLst>
              <a:ext uri="{FF2B5EF4-FFF2-40B4-BE49-F238E27FC236}">
                <a16:creationId xmlns:a16="http://schemas.microsoft.com/office/drawing/2014/main" id="{226CB746-ADA1-7E57-703D-B01BCF7C1AE1}"/>
              </a:ext>
            </a:extLst>
          </p:cNvPr>
          <p:cNvSpPr txBox="1">
            <a:spLocks/>
          </p:cNvSpPr>
          <p:nvPr/>
        </p:nvSpPr>
        <p:spPr>
          <a:xfrm>
            <a:off x="609600" y="2119884"/>
            <a:ext cx="7966604" cy="2209800"/>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ctr" defTabSz="457200" rtl="0" eaLnBrk="0" fontAlgn="base" latinLnBrk="0" hangingPunct="0">
              <a:lnSpc>
                <a:spcPts val="2800"/>
              </a:lnSpc>
              <a:spcBef>
                <a:spcPts val="1200"/>
              </a:spcBef>
              <a:spcAft>
                <a:spcPts val="1200"/>
              </a:spcAft>
              <a:buClr>
                <a:srgbClr val="00BCBF"/>
              </a:buClr>
              <a:buSzPct val="120000"/>
              <a:buNone/>
              <a:tabLst/>
              <a:defRPr/>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What barriers/consideration might there be for a person with SMI to using </a:t>
            </a:r>
            <a:r>
              <a:rPr lang="en-US" sz="2000" b="1" dirty="0">
                <a:solidFill>
                  <a:schemeClr val="bg1"/>
                </a:solidFill>
              </a:rPr>
              <a:t>a vape</a:t>
            </a: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236002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dirty="0"/>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4388" y="1696491"/>
            <a:ext cx="6072371" cy="4735285"/>
          </a:xfrm>
        </p:spPr>
        <p:txBody>
          <a:bodyPr/>
          <a:lstStyle/>
          <a:p>
            <a:pPr marL="285750" indent="-285750">
              <a:lnSpc>
                <a:spcPts val="2600"/>
              </a:lnSpc>
            </a:pPr>
            <a:r>
              <a:rPr lang="en-US" dirty="0">
                <a:latin typeface="+mn-lt"/>
                <a:cs typeface="Arial"/>
              </a:rPr>
              <a:t>Most mental health trusts in England support vape use</a:t>
            </a:r>
          </a:p>
          <a:p>
            <a:pPr marL="285750" indent="-285750">
              <a:lnSpc>
                <a:spcPts val="2600"/>
              </a:lnSpc>
            </a:pPr>
            <a:r>
              <a:rPr lang="en-US" dirty="0">
                <a:latin typeface="+mn-lt"/>
                <a:cs typeface="Arial"/>
              </a:rPr>
              <a:t>Be familiar with your trust’s policy on vaping </a:t>
            </a:r>
          </a:p>
          <a:p>
            <a:pPr marL="285750" indent="-285750">
              <a:lnSpc>
                <a:spcPts val="2600"/>
              </a:lnSpc>
            </a:pPr>
            <a:r>
              <a:rPr lang="en-US" dirty="0">
                <a:latin typeface="+mn-lt"/>
                <a:cs typeface="Arial"/>
              </a:rPr>
              <a:t>Newly admitted / high-risk patients may need single- use vapes</a:t>
            </a:r>
          </a:p>
          <a:p>
            <a:pPr marL="285750" indent="-285750">
              <a:lnSpc>
                <a:spcPts val="2600"/>
              </a:lnSpc>
            </a:pPr>
            <a:r>
              <a:rPr lang="en-US" dirty="0">
                <a:latin typeface="+mn-lt"/>
                <a:cs typeface="Arial"/>
              </a:rPr>
              <a:t>Rechargeable/re-fillable vapes will be suitable for most patients</a:t>
            </a:r>
            <a:endParaRPr lang="en-US" dirty="0">
              <a:latin typeface="+mn-lt"/>
            </a:endParaRPr>
          </a:p>
          <a:p>
            <a:pPr marL="285750" indent="-285750">
              <a:lnSpc>
                <a:spcPts val="2600"/>
              </a:lnSpc>
            </a:pPr>
            <a:r>
              <a:rPr lang="en-US" dirty="0">
                <a:latin typeface="+mn-lt"/>
                <a:cs typeface="Arial"/>
              </a:rPr>
              <a:t>Complete patient risk assessment before use</a:t>
            </a:r>
            <a:endParaRPr lang="en-US" dirty="0">
              <a:latin typeface="+mn-lt"/>
            </a:endParaRPr>
          </a:p>
          <a:p>
            <a:pPr marL="287655" indent="-288290">
              <a:lnSpc>
                <a:spcPts val="2600"/>
              </a:lnSpc>
            </a:pPr>
            <a:r>
              <a:rPr lang="en-CA" dirty="0">
                <a:latin typeface="+mn-lt"/>
                <a:cs typeface="Arial"/>
              </a:rPr>
              <a:t>Vapes should be for </a:t>
            </a:r>
            <a:r>
              <a:rPr lang="en-CA" b="1" dirty="0">
                <a:solidFill>
                  <a:srgbClr val="009A9E"/>
                </a:solidFill>
                <a:latin typeface="+mn-lt"/>
                <a:cs typeface="Arial"/>
              </a:rPr>
              <a:t>personal use only</a:t>
            </a:r>
            <a:endParaRPr lang="en-CA" dirty="0">
              <a:solidFill>
                <a:srgbClr val="009A9E"/>
              </a:solidFill>
              <a:latin typeface="+mn-lt"/>
              <a:cs typeface="Arial"/>
            </a:endParaRPr>
          </a:p>
          <a:p>
            <a:pPr marL="287655" indent="-288290">
              <a:lnSpc>
                <a:spcPts val="2600"/>
              </a:lnSpc>
            </a:pPr>
            <a:r>
              <a:rPr lang="en-CA" dirty="0">
                <a:solidFill>
                  <a:srgbClr val="3F3F3F"/>
                </a:solidFill>
                <a:latin typeface="+mn-lt"/>
                <a:cs typeface="Arial"/>
              </a:rPr>
              <a:t>E</a:t>
            </a:r>
            <a:r>
              <a:rPr lang="en-CA" dirty="0">
                <a:solidFill>
                  <a:srgbClr val="3F3F3F"/>
                </a:solidFill>
                <a:effectLst/>
                <a:latin typeface="+mn-lt"/>
                <a:cs typeface="Arial"/>
              </a:rPr>
              <a:t>nsure the waste management policy </a:t>
            </a:r>
            <a:r>
              <a:rPr lang="en-CA" dirty="0">
                <a:solidFill>
                  <a:srgbClr val="3F3F3F"/>
                </a:solidFill>
                <a:latin typeface="+mn-lt"/>
                <a:cs typeface="Arial"/>
              </a:rPr>
              <a:t>supports </a:t>
            </a:r>
            <a:r>
              <a:rPr lang="en-CA" dirty="0">
                <a:solidFill>
                  <a:srgbClr val="3F3F3F"/>
                </a:solidFill>
                <a:effectLst/>
                <a:latin typeface="+mn-lt"/>
                <a:cs typeface="Arial"/>
              </a:rPr>
              <a:t>safe disposal of vape waste </a:t>
            </a:r>
          </a:p>
          <a:p>
            <a:pPr marL="287655" indent="-288290"/>
            <a:endParaRPr lang="en-CA" dirty="0"/>
          </a:p>
        </p:txBody>
      </p:sp>
      <p:grpSp>
        <p:nvGrpSpPr>
          <p:cNvPr id="5" name="Group 4">
            <a:extLst>
              <a:ext uri="{FF2B5EF4-FFF2-40B4-BE49-F238E27FC236}">
                <a16:creationId xmlns:a16="http://schemas.microsoft.com/office/drawing/2014/main" id="{0EFD515A-393F-F0D0-BC89-66761FB3E4C7}"/>
              </a:ext>
            </a:extLst>
          </p:cNvPr>
          <p:cNvGrpSpPr/>
          <p:nvPr/>
        </p:nvGrpSpPr>
        <p:grpSpPr>
          <a:xfrm>
            <a:off x="6646759" y="3022063"/>
            <a:ext cx="2145685" cy="1606850"/>
            <a:chOff x="7000720" y="4650766"/>
            <a:chExt cx="2145685" cy="1606850"/>
          </a:xfrm>
        </p:grpSpPr>
        <p:sp>
          <p:nvSpPr>
            <p:cNvPr id="7" name="TextBox 6">
              <a:extLst>
                <a:ext uri="{FF2B5EF4-FFF2-40B4-BE49-F238E27FC236}">
                  <a16:creationId xmlns:a16="http://schemas.microsoft.com/office/drawing/2014/main" id="{E27C33AD-AA6F-A115-DE7F-0066647C1817}"/>
                </a:ext>
              </a:extLst>
            </p:cNvPr>
            <p:cNvSpPr txBox="1"/>
            <p:nvPr/>
          </p:nvSpPr>
          <p:spPr>
            <a:xfrm>
              <a:off x="7000720" y="5934451"/>
              <a:ext cx="2145685" cy="323165"/>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7284822" y="4774442"/>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96A44077-E449-0315-B3E5-09592BEE5BD7}"/>
                </a:ext>
              </a:extLst>
            </p:cNvPr>
            <p:cNvSpPr/>
            <p:nvPr/>
          </p:nvSpPr>
          <p:spPr>
            <a:xfrm>
              <a:off x="7738636" y="4650766"/>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dirty="0"/>
            </a:p>
          </p:txBody>
        </p:sp>
      </p:grpSp>
      <p:sp>
        <p:nvSpPr>
          <p:cNvPr id="6" name="Footer Placeholder 4">
            <a:extLst>
              <a:ext uri="{FF2B5EF4-FFF2-40B4-BE49-F238E27FC236}">
                <a16:creationId xmlns:a16="http://schemas.microsoft.com/office/drawing/2014/main" id="{36A9F79D-9B98-AA0F-C5B6-D8E8ABD1B31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21346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EF7B7-0278-05E1-C2EC-4EAFDEE4E1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FA16DB5-BCF2-2B39-CF57-F9EB0DE8AE6C}"/>
              </a:ext>
            </a:extLst>
          </p:cNvPr>
          <p:cNvSpPr>
            <a:spLocks noGrp="1"/>
          </p:cNvSpPr>
          <p:nvPr>
            <p:ph type="title"/>
          </p:nvPr>
        </p:nvSpPr>
        <p:spPr/>
        <p:txBody>
          <a:bodyPr/>
          <a:lstStyle/>
          <a:p>
            <a:r>
              <a:rPr lang="en-US" dirty="0"/>
              <a:t>Vape friendly inpatient setting</a:t>
            </a:r>
          </a:p>
        </p:txBody>
      </p:sp>
      <p:pic>
        <p:nvPicPr>
          <p:cNvPr id="5" name="Picture 4" descr="A locker with buttons and a blue light&#10;&#10;Description automatically generated with medium confidence">
            <a:extLst>
              <a:ext uri="{FF2B5EF4-FFF2-40B4-BE49-F238E27FC236}">
                <a16:creationId xmlns:a16="http://schemas.microsoft.com/office/drawing/2014/main" id="{05862F6C-CC49-80C3-EDDA-12324944D668}"/>
              </a:ext>
            </a:extLst>
          </p:cNvPr>
          <p:cNvPicPr>
            <a:picLocks noChangeAspect="1"/>
          </p:cNvPicPr>
          <p:nvPr/>
        </p:nvPicPr>
        <p:blipFill>
          <a:blip r:embed="rId3"/>
          <a:stretch>
            <a:fillRect/>
          </a:stretch>
        </p:blipFill>
        <p:spPr>
          <a:xfrm>
            <a:off x="3968344" y="2192956"/>
            <a:ext cx="4353417" cy="3265063"/>
          </a:xfrm>
          <a:prstGeom prst="rect">
            <a:avLst/>
          </a:prstGeom>
        </p:spPr>
      </p:pic>
      <p:sp>
        <p:nvSpPr>
          <p:cNvPr id="9" name="TextBox 8">
            <a:extLst>
              <a:ext uri="{FF2B5EF4-FFF2-40B4-BE49-F238E27FC236}">
                <a16:creationId xmlns:a16="http://schemas.microsoft.com/office/drawing/2014/main" id="{8012BB33-1936-EA37-34B0-AE0B892EC048}"/>
              </a:ext>
            </a:extLst>
          </p:cNvPr>
          <p:cNvSpPr txBox="1"/>
          <p:nvPr/>
        </p:nvSpPr>
        <p:spPr bwMode="auto">
          <a:xfrm>
            <a:off x="900897" y="2855991"/>
            <a:ext cx="2451903" cy="1938992"/>
          </a:xfrm>
          <a:prstGeom prst="rect">
            <a:avLst/>
          </a:prstGeom>
          <a:noFill/>
          <a:ln w="9525">
            <a:noFill/>
            <a:miter lim="800000"/>
            <a:headEnd/>
            <a:tailEnd/>
          </a:ln>
        </p:spPr>
        <p:txBody>
          <a:bodyPr wrap="square">
            <a:spAutoFit/>
          </a:bodyPr>
          <a:lstStyle/>
          <a:p>
            <a:r>
              <a:rPr lang="en-US" sz="2000" dirty="0">
                <a:latin typeface="+mj-lt"/>
                <a:cs typeface="Calibri"/>
              </a:rPr>
              <a:t>Vape charging unit at the </a:t>
            </a:r>
            <a:r>
              <a:rPr lang="en-US" sz="2000" b="1" dirty="0">
                <a:solidFill>
                  <a:srgbClr val="009A9E"/>
                </a:solidFill>
                <a:latin typeface="+mj-lt"/>
                <a:cs typeface="Calibri"/>
              </a:rPr>
              <a:t>South London and Maudsley NHS Foundation Trust (SLAM)</a:t>
            </a:r>
            <a:endParaRPr lang="en-US" sz="2000" b="1" dirty="0">
              <a:solidFill>
                <a:srgbClr val="009A9E"/>
              </a:solidFill>
              <a:latin typeface="+mj-lt"/>
            </a:endParaRPr>
          </a:p>
        </p:txBody>
      </p:sp>
      <p:sp>
        <p:nvSpPr>
          <p:cNvPr id="3" name="Footer Placeholder 4">
            <a:extLst>
              <a:ext uri="{FF2B5EF4-FFF2-40B4-BE49-F238E27FC236}">
                <a16:creationId xmlns:a16="http://schemas.microsoft.com/office/drawing/2014/main" id="{E1ADAA96-72A5-BC5D-6721-FB3E88D4562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06656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52400"/>
            <a:ext cx="7962900" cy="1066800"/>
          </a:xfrm>
        </p:spPr>
        <p:txBody>
          <a:bodyPr/>
          <a:lstStyle/>
          <a:p>
            <a:r>
              <a:rPr lang="en-US" dirty="0"/>
              <a:t>Summary</a:t>
            </a:r>
          </a:p>
        </p:txBody>
      </p:sp>
      <p:sp>
        <p:nvSpPr>
          <p:cNvPr id="3" name="Content Placeholder 2"/>
          <p:cNvSpPr>
            <a:spLocks noGrp="1"/>
          </p:cNvSpPr>
          <p:nvPr>
            <p:ph type="body" idx="12"/>
          </p:nvPr>
        </p:nvSpPr>
        <p:spPr>
          <a:xfrm>
            <a:off x="455431" y="1622155"/>
            <a:ext cx="5393464" cy="3613689"/>
          </a:xfrm>
        </p:spPr>
        <p:txBody>
          <a:bodyPr anchor="ctr"/>
          <a:lstStyle/>
          <a:p>
            <a:pPr>
              <a:lnSpc>
                <a:spcPts val="2500"/>
              </a:lnSpc>
              <a:spcAft>
                <a:spcPts val="1500"/>
              </a:spcAft>
            </a:pPr>
            <a:r>
              <a:rPr lang="en-US" b="1" dirty="0">
                <a:solidFill>
                  <a:srgbClr val="009A9E"/>
                </a:solidFill>
              </a:rPr>
              <a:t>Nicotine vapes</a:t>
            </a:r>
            <a:r>
              <a:rPr lang="en-US" dirty="0">
                <a:solidFill>
                  <a:srgbClr val="009A9E"/>
                </a:solidFill>
              </a:rPr>
              <a:t> </a:t>
            </a:r>
            <a:r>
              <a:rPr lang="en-US" dirty="0"/>
              <a:t>do not contain tobacco or involve combustion (burning) which makes them </a:t>
            </a:r>
            <a:r>
              <a:rPr lang="en-US" b="1" dirty="0">
                <a:solidFill>
                  <a:srgbClr val="009A9E"/>
                </a:solidFill>
              </a:rPr>
              <a:t>significantly less harmful than smoking tobacco</a:t>
            </a:r>
          </a:p>
          <a:p>
            <a:pPr>
              <a:lnSpc>
                <a:spcPts val="2500"/>
              </a:lnSpc>
              <a:spcAft>
                <a:spcPts val="1500"/>
              </a:spcAft>
            </a:pPr>
            <a:r>
              <a:rPr lang="en-US" dirty="0"/>
              <a:t>Nicotine vapes are are now categorised </a:t>
            </a:r>
            <a:br>
              <a:rPr lang="en-US" dirty="0"/>
            </a:br>
            <a:r>
              <a:rPr lang="en-US" dirty="0"/>
              <a:t>as </a:t>
            </a:r>
            <a:r>
              <a:rPr lang="en-US" b="1" dirty="0">
                <a:solidFill>
                  <a:srgbClr val="009A9E"/>
                </a:solidFill>
              </a:rPr>
              <a:t>a first-line tobacco dependence aid </a:t>
            </a:r>
          </a:p>
          <a:p>
            <a:pPr>
              <a:lnSpc>
                <a:spcPts val="2500"/>
              </a:lnSpc>
              <a:spcAft>
                <a:spcPts val="1500"/>
              </a:spcAft>
            </a:pPr>
            <a:r>
              <a:rPr lang="en-US" b="1" dirty="0">
                <a:solidFill>
                  <a:srgbClr val="009A9E"/>
                </a:solidFill>
              </a:rPr>
              <a:t>Switching completely</a:t>
            </a:r>
            <a:r>
              <a:rPr lang="en-US" dirty="0">
                <a:solidFill>
                  <a:srgbClr val="009A9E"/>
                </a:solidFill>
              </a:rPr>
              <a:t> </a:t>
            </a:r>
            <a:r>
              <a:rPr lang="en-US" dirty="0"/>
              <a:t>to vaping is key </a:t>
            </a:r>
            <a:br>
              <a:rPr lang="en-US" dirty="0"/>
            </a:br>
            <a:r>
              <a:rPr lang="en-US" dirty="0"/>
              <a:t>to achieving health benefits </a:t>
            </a:r>
          </a:p>
          <a:p>
            <a:pPr>
              <a:lnSpc>
                <a:spcPts val="2500"/>
              </a:lnSpc>
              <a:spcAft>
                <a:spcPts val="1500"/>
              </a:spcAft>
            </a:pPr>
            <a:r>
              <a:rPr lang="en-US" b="1" dirty="0">
                <a:solidFill>
                  <a:srgbClr val="009A9E"/>
                </a:solidFill>
              </a:rPr>
              <a:t>If you do not smoke, don’t start vaping </a:t>
            </a:r>
          </a:p>
        </p:txBody>
      </p:sp>
      <p:pic>
        <p:nvPicPr>
          <p:cNvPr id="12" name="Picture 11">
            <a:extLst>
              <a:ext uri="{FF2B5EF4-FFF2-40B4-BE49-F238E27FC236}">
                <a16:creationId xmlns:a16="http://schemas.microsoft.com/office/drawing/2014/main" id="{80B03A34-937C-DDB2-EC22-27672FF97D91}"/>
              </a:ext>
            </a:extLst>
          </p:cNvPr>
          <p:cNvPicPr>
            <a:picLocks noChangeAspect="1"/>
          </p:cNvPicPr>
          <p:nvPr/>
        </p:nvPicPr>
        <p:blipFill>
          <a:blip r:embed="rId3"/>
          <a:srcRect/>
          <a:stretch/>
        </p:blipFill>
        <p:spPr>
          <a:xfrm>
            <a:off x="5977748" y="2018643"/>
            <a:ext cx="2556652" cy="3613689"/>
          </a:xfrm>
          <a:prstGeom prst="rect">
            <a:avLst/>
          </a:prstGeom>
          <a:effectLst>
            <a:outerShdw blurRad="254000" dist="63500" dir="5400000" algn="ctr" rotWithShape="0">
              <a:srgbClr val="000000">
                <a:alpha val="25000"/>
              </a:srgbClr>
            </a:outerShdw>
          </a:effectLst>
        </p:spPr>
      </p:pic>
      <p:sp>
        <p:nvSpPr>
          <p:cNvPr id="5" name="Footer Placeholder 4">
            <a:extLst>
              <a:ext uri="{FF2B5EF4-FFF2-40B4-BE49-F238E27FC236}">
                <a16:creationId xmlns:a16="http://schemas.microsoft.com/office/drawing/2014/main" id="{C4C2E290-0E36-6DC3-2307-E910686DF235}"/>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391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1ADB00-DAA6-EA40-8821-29D2085AA9CC}"/>
              </a:ext>
            </a:extLst>
          </p:cNvPr>
          <p:cNvSpPr txBox="1">
            <a:spLocks/>
          </p:cNvSpPr>
          <p:nvPr/>
        </p:nvSpPr>
        <p:spPr>
          <a:xfrm>
            <a:off x="609600" y="573024"/>
            <a:ext cx="7962900" cy="1546860"/>
          </a:xfrm>
          <a:prstGeom prst="rect">
            <a:avLst/>
          </a:prstGeom>
        </p:spPr>
        <p:txBody>
          <a:bodyPr/>
          <a:lst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algn="ctr"/>
            <a:br>
              <a:rPr lang="en-US" sz="3200" b="1" dirty="0"/>
            </a:br>
            <a:r>
              <a:rPr lang="en-US" sz="3200" b="1" dirty="0"/>
              <a:t>Vaping…</a:t>
            </a:r>
          </a:p>
        </p:txBody>
      </p:sp>
      <p:sp>
        <p:nvSpPr>
          <p:cNvPr id="5" name="Text Placeholder 3">
            <a:extLst>
              <a:ext uri="{FF2B5EF4-FFF2-40B4-BE49-F238E27FC236}">
                <a16:creationId xmlns:a16="http://schemas.microsoft.com/office/drawing/2014/main" id="{9E56CEEB-4274-0CF9-E6BC-6A3C66B8BE7F}"/>
              </a:ext>
            </a:extLst>
          </p:cNvPr>
          <p:cNvSpPr txBox="1">
            <a:spLocks/>
          </p:cNvSpPr>
          <p:nvPr/>
        </p:nvSpPr>
        <p:spPr>
          <a:xfrm>
            <a:off x="609600" y="2324100"/>
            <a:ext cx="7966604" cy="2209800"/>
          </a:xfrm>
          <a:prstGeom prst="rect">
            <a:avLst/>
          </a:prstGeom>
        </p:spPr>
        <p:txBody>
          <a:bodyPr anchor="t"/>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Font typeface="Lucida Grande" panose="020B0600040502020204" pitchFamily="34" charset="0"/>
              <a:buNone/>
            </a:pPr>
            <a:r>
              <a:rPr lang="en-US" sz="2000" b="1" dirty="0">
                <a:solidFill>
                  <a:schemeClr val="bg1"/>
                </a:solidFill>
              </a:rPr>
              <a:t>What questions do you have about vaping?</a:t>
            </a:r>
          </a:p>
        </p:txBody>
      </p:sp>
      <p:pic>
        <p:nvPicPr>
          <p:cNvPr id="7" name="Picture 6">
            <a:extLst>
              <a:ext uri="{FF2B5EF4-FFF2-40B4-BE49-F238E27FC236}">
                <a16:creationId xmlns:a16="http://schemas.microsoft.com/office/drawing/2014/main" id="{C36ECFF1-6E6D-600E-D64F-283EB91B53B7}"/>
              </a:ext>
            </a:extLst>
          </p:cNvPr>
          <p:cNvPicPr>
            <a:picLocks noChangeAspect="1"/>
          </p:cNvPicPr>
          <p:nvPr/>
        </p:nvPicPr>
        <p:blipFill>
          <a:blip r:embed="rId3"/>
          <a:srcRect/>
          <a:stretch/>
        </p:blipFill>
        <p:spPr>
          <a:xfrm>
            <a:off x="3466115" y="3032046"/>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3703550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4227498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751382" y="5710793"/>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dirty="0">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https://www.youtube.com/watch?v=J5DZDWbziCI</a:t>
            </a:r>
          </a:p>
        </p:txBody>
      </p:sp>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5006714" y="1691640"/>
            <a:ext cx="4137285"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dirty="0">
                <a:solidFill>
                  <a:schemeClr val="accent1"/>
                </a:solidFill>
                <a:latin typeface="Arial" panose="020B0604020202020204" pitchFamily="34" charset="0"/>
                <a:cs typeface="Arial" panose="020B0604020202020204" pitchFamily="34" charset="0"/>
              </a:rPr>
              <a:t>Caroline’s story</a:t>
            </a:r>
          </a:p>
          <a:p>
            <a:pPr marL="9525" indent="-9525">
              <a:lnSpc>
                <a:spcPts val="3000"/>
              </a:lnSpc>
              <a:spcBef>
                <a:spcPts val="0"/>
              </a:spcBef>
              <a:spcAft>
                <a:spcPts val="0"/>
              </a:spcAft>
              <a:buNone/>
            </a:pPr>
            <a:r>
              <a:rPr lang="en-US" dirty="0">
                <a:solidFill>
                  <a:schemeClr val="bg1"/>
                </a:solidFill>
                <a:latin typeface="Arial" panose="020B0604020202020204" pitchFamily="34" charset="0"/>
                <a:cs typeface="Arial" panose="020B0604020202020204" pitchFamily="34" charset="0"/>
              </a:rPr>
              <a:t>Stopping smoking while </a:t>
            </a:r>
          </a:p>
          <a:p>
            <a:pPr marL="9525" indent="-9525">
              <a:lnSpc>
                <a:spcPts val="3000"/>
              </a:lnSpc>
              <a:spcBef>
                <a:spcPts val="0"/>
              </a:spcBef>
              <a:spcAft>
                <a:spcPts val="0"/>
              </a:spcAft>
              <a:buNone/>
            </a:pPr>
            <a:r>
              <a:rPr lang="en-US" dirty="0">
                <a:solidFill>
                  <a:schemeClr val="bg1"/>
                </a:solidFill>
                <a:latin typeface="Arial" panose="020B0604020202020204" pitchFamily="34" charset="0"/>
                <a:cs typeface="Arial" panose="020B0604020202020204" pitchFamily="34" charset="0"/>
              </a:rPr>
              <a:t>dealing with a mental health illness</a:t>
            </a:r>
          </a:p>
        </p:txBody>
      </p:sp>
      <p:pic>
        <p:nvPicPr>
          <p:cNvPr id="4" name="Picture 3" descr="A person with the hand on the chin&#10;&#10;Description automatically generated with medium confidence">
            <a:extLst>
              <a:ext uri="{FF2B5EF4-FFF2-40B4-BE49-F238E27FC236}">
                <a16:creationId xmlns:a16="http://schemas.microsoft.com/office/drawing/2014/main" id="{D6D634A1-FA56-9537-9B88-D9448137DFA6}"/>
              </a:ext>
            </a:extLst>
          </p:cNvPr>
          <p:cNvPicPr>
            <a:picLocks noChangeAspect="1"/>
          </p:cNvPicPr>
          <p:nvPr/>
        </p:nvPicPr>
        <p:blipFill rotWithShape="1">
          <a:blip r:embed="rId3"/>
          <a:srcRect t="3050" b="5912"/>
          <a:stretch/>
        </p:blipFill>
        <p:spPr>
          <a:xfrm>
            <a:off x="0" y="1333000"/>
            <a:ext cx="5006714" cy="4191999"/>
          </a:xfrm>
          <a:prstGeom prst="rect">
            <a:avLst/>
          </a:prstGeom>
        </p:spPr>
      </p:pic>
    </p:spTree>
    <p:extLst>
      <p:ext uri="{BB962C8B-B14F-4D97-AF65-F5344CB8AC3E}">
        <p14:creationId xmlns:p14="http://schemas.microsoft.com/office/powerpoint/2010/main" val="284528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dirty="0"/>
              <a:t>Caroline’s story:</a:t>
            </a:r>
            <a:r>
              <a:rPr lang="en-US" dirty="0"/>
              <a:t> Stopping smoking </a:t>
            </a:r>
            <a:br>
              <a:rPr lang="en-US" dirty="0"/>
            </a:br>
            <a:r>
              <a:rPr lang="en-US" dirty="0"/>
              <a:t>while dealing with a mental health condition</a:t>
            </a:r>
          </a:p>
        </p:txBody>
      </p:sp>
      <p:sp>
        <p:nvSpPr>
          <p:cNvPr id="3" name="TextBox 2">
            <a:extLst>
              <a:ext uri="{FF2B5EF4-FFF2-40B4-BE49-F238E27FC236}">
                <a16:creationId xmlns:a16="http://schemas.microsoft.com/office/drawing/2014/main" id="{B4DA4545-EE57-7840-5E1B-CCB90C25DBF9}"/>
              </a:ext>
            </a:extLst>
          </p:cNvPr>
          <p:cNvSpPr txBox="1"/>
          <p:nvPr/>
        </p:nvSpPr>
        <p:spPr bwMode="auto">
          <a:xfrm>
            <a:off x="285750" y="65913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4" name="ASH caroline's story.m4v" descr="ASH caroline's story.m4v">
            <a:hlinkClick r:id="" action="ppaction://media"/>
            <a:extLst>
              <a:ext uri="{FF2B5EF4-FFF2-40B4-BE49-F238E27FC236}">
                <a16:creationId xmlns:a16="http://schemas.microsoft.com/office/drawing/2014/main" id="{1240BF94-DF37-D16F-43E0-BDCB0814FC1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4592" y="1219200"/>
            <a:ext cx="8814816" cy="4953742"/>
          </a:xfrm>
          <a:prstGeom prst="rect">
            <a:avLst/>
          </a:prstGeom>
        </p:spPr>
      </p:pic>
    </p:spTree>
    <p:extLst>
      <p:ext uri="{BB962C8B-B14F-4D97-AF65-F5344CB8AC3E}">
        <p14:creationId xmlns:p14="http://schemas.microsoft.com/office/powerpoint/2010/main" val="1402675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59945" y="4436692"/>
            <a:ext cx="3555229" cy="167494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Font typeface="Lucida Grande" panose="020B0600040502020204" pitchFamily="34" charset="0"/>
              <a:buNone/>
            </a:pPr>
            <a:r>
              <a:rPr lang="en-US" sz="1500" b="1" dirty="0">
                <a:solidFill>
                  <a:schemeClr val="accent1"/>
                </a:solidFill>
                <a:latin typeface="Arial" panose="020B0604020202020204" pitchFamily="34" charset="0"/>
                <a:cs typeface="Arial" panose="020B0604020202020204" pitchFamily="34" charset="0"/>
              </a:rPr>
              <a:t>How it works</a:t>
            </a:r>
          </a:p>
          <a:p>
            <a:pPr marL="223838" indent="-223838">
              <a:lnSpc>
                <a:spcPts val="2000"/>
              </a:lnSpc>
              <a:spcBef>
                <a:spcPts val="300"/>
              </a:spcBef>
              <a:spcAft>
                <a:spcPts val="300"/>
              </a:spcAft>
              <a:buClr>
                <a:schemeClr val="accent1"/>
              </a:buClr>
            </a:pPr>
            <a:r>
              <a:rPr lang="el-GR" sz="1400" dirty="0">
                <a:latin typeface="Arial" panose="020B0604020202020204" pitchFamily="34" charset="0"/>
                <a:cs typeface="Arial" panose="020B0604020202020204" pitchFamily="34" charset="0"/>
              </a:rPr>
              <a:t>Νο</a:t>
            </a:r>
            <a:r>
              <a:rPr lang="en-US" sz="1400" dirty="0">
                <a:latin typeface="Arial" panose="020B0604020202020204" pitchFamily="34" charset="0"/>
                <a:cs typeface="Arial" panose="020B0604020202020204" pitchFamily="34" charset="0"/>
              </a:rPr>
              <a:t> combustion</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Effective stop smoking aid</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59945" y="1610021"/>
            <a:ext cx="3838982" cy="26063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None/>
            </a:pPr>
            <a:r>
              <a:rPr lang="en-US" sz="1500" b="1" dirty="0">
                <a:solidFill>
                  <a:schemeClr val="accent1"/>
                </a:solidFill>
                <a:latin typeface="Arial" panose="020B0604020202020204" pitchFamily="34" charset="0"/>
                <a:cs typeface="Arial" panose="020B0604020202020204" pitchFamily="34" charset="0"/>
              </a:rPr>
              <a:t>What it is</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Device that heats a solution to create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 vapour inhaled by users</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Variety of devices, e-liquid flavours and nicotine concentrations</a:t>
            </a:r>
          </a:p>
          <a:p>
            <a:pPr marL="0" indent="0">
              <a:lnSpc>
                <a:spcPts val="2000"/>
              </a:lnSpc>
              <a:spcBef>
                <a:spcPts val="300"/>
              </a:spcBef>
              <a:spcAft>
                <a:spcPts val="300"/>
              </a:spcAft>
              <a:buClr>
                <a:schemeClr val="accent1"/>
              </a:buClr>
              <a:buNone/>
            </a:pPr>
            <a:endParaRPr lang="en-US" sz="1400" b="1" dirty="0">
              <a:solidFill>
                <a:schemeClr val="accent4">
                  <a:lumMod val="75000"/>
                  <a:lumOff val="25000"/>
                </a:schemeClr>
              </a:solidFill>
            </a:endParaRPr>
          </a:p>
          <a:p>
            <a:pPr marL="0" indent="0">
              <a:lnSpc>
                <a:spcPts val="2000"/>
              </a:lnSpc>
              <a:spcBef>
                <a:spcPts val="300"/>
              </a:spcBef>
              <a:spcAft>
                <a:spcPts val="300"/>
              </a:spcAft>
              <a:buClr>
                <a:schemeClr val="accent1"/>
              </a:buClr>
              <a:buNone/>
            </a:pPr>
            <a:r>
              <a:rPr lang="en-US" sz="1500" b="1" dirty="0">
                <a:solidFill>
                  <a:schemeClr val="accent1"/>
                </a:solidFill>
                <a:latin typeface="+mn-lt"/>
              </a:rPr>
              <a:t>Nicotine concentrations:</a:t>
            </a:r>
            <a:endParaRPr lang="en-US" sz="1500" dirty="0">
              <a:solidFill>
                <a:schemeClr val="accent1"/>
              </a:solidFill>
              <a:latin typeface="+mn-lt"/>
            </a:endParaRPr>
          </a:p>
          <a:p>
            <a:pPr marL="223838" indent="-223838">
              <a:lnSpc>
                <a:spcPts val="2000"/>
              </a:lnSpc>
              <a:spcBef>
                <a:spcPts val="300"/>
              </a:spcBef>
              <a:spcAft>
                <a:spcPts val="300"/>
              </a:spcAft>
              <a:buClr>
                <a:schemeClr val="accent1"/>
              </a:buClr>
            </a:pPr>
            <a:r>
              <a:rPr lang="en-US" sz="1400" dirty="0">
                <a:latin typeface="+mn-lt"/>
              </a:rPr>
              <a:t> 0, 3, 6, 12, 18, 20 mg/ml</a:t>
            </a:r>
            <a:endParaRPr lang="en-US" sz="1400" dirty="0">
              <a:latin typeface="+mn-lt"/>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398926" y="1610020"/>
            <a:ext cx="441646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000"/>
              </a:lnSpc>
              <a:spcBef>
                <a:spcPts val="300"/>
              </a:spcBef>
              <a:spcAft>
                <a:spcPts val="300"/>
              </a:spcAft>
              <a:buClr>
                <a:schemeClr val="accent1"/>
              </a:buClr>
              <a:buNone/>
            </a:pPr>
            <a:r>
              <a:rPr lang="en-US" sz="1500" b="1" dirty="0">
                <a:solidFill>
                  <a:schemeClr val="accent1"/>
                </a:solidFill>
                <a:latin typeface="Arial" panose="020B0604020202020204" pitchFamily="34" charset="0"/>
                <a:cs typeface="Arial" panose="020B0604020202020204" pitchFamily="34" charset="0"/>
              </a:rPr>
              <a:t>How it is used</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More rapid delivery of nicotine (compared to NRT) </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Used regularly throughout the day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and when urges to smoke occur</a:t>
            </a:r>
          </a:p>
          <a:p>
            <a:pPr marL="223838" indent="-223838">
              <a:lnSpc>
                <a:spcPts val="2000"/>
              </a:lnSpc>
              <a:spcBef>
                <a:spcPts val="300"/>
              </a:spcBef>
              <a:spcAft>
                <a:spcPts val="300"/>
              </a:spcAft>
              <a:buClr>
                <a:schemeClr val="accent1"/>
              </a:buClr>
            </a:pPr>
            <a:r>
              <a:rPr lang="en-US" sz="1400" dirty="0">
                <a:latin typeface="Arial" panose="020B0604020202020204" pitchFamily="34" charset="0"/>
                <a:cs typeface="Arial" panose="020B0604020202020204" pitchFamily="34" charset="0"/>
              </a:rPr>
              <a:t>Nicotine-containing vapes are recommended over non-nicotine vapes</a:t>
            </a:r>
          </a:p>
          <a:p>
            <a:pPr marL="223838" indent="-223838">
              <a:lnSpc>
                <a:spcPts val="2000"/>
              </a:lnSpc>
              <a:spcBef>
                <a:spcPts val="300"/>
              </a:spcBef>
              <a:spcAft>
                <a:spcPts val="300"/>
              </a:spcAft>
              <a:buClr>
                <a:schemeClr val="accent1"/>
              </a:buClr>
            </a:pPr>
            <a:r>
              <a:rPr lang="en-US" sz="1400" dirty="0">
                <a:latin typeface="+mn-lt"/>
              </a:rPr>
              <a:t>More frequent puffing (“grazing”)</a:t>
            </a: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a:p>
            <a:pPr marL="223838" indent="-223838">
              <a:lnSpc>
                <a:spcPts val="2000"/>
              </a:lnSpc>
              <a:spcBef>
                <a:spcPts val="300"/>
              </a:spcBef>
              <a:spcAft>
                <a:spcPts val="300"/>
              </a:spcAft>
              <a:buClr>
                <a:schemeClr val="accent1"/>
              </a:buClr>
            </a:pPr>
            <a:endParaRPr lang="en-US" sz="1400"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2A00085E-BAE7-7B48-9FA6-8C364D71D651}"/>
              </a:ext>
            </a:extLst>
          </p:cNvPr>
          <p:cNvPicPr>
            <a:picLocks noChangeAspect="1"/>
          </p:cNvPicPr>
          <p:nvPr/>
        </p:nvPicPr>
        <p:blipFill>
          <a:blip r:embed="rId3"/>
          <a:srcRect/>
          <a:stretch/>
        </p:blipFill>
        <p:spPr>
          <a:xfrm>
            <a:off x="3920067" y="4009484"/>
            <a:ext cx="4663988" cy="2252731"/>
          </a:xfrm>
          <a:prstGeom prst="rect">
            <a:avLst/>
          </a:prstGeom>
        </p:spPr>
      </p:pic>
      <p:sp>
        <p:nvSpPr>
          <p:cNvPr id="4" name="Footer Placeholder 4">
            <a:extLst>
              <a:ext uri="{FF2B5EF4-FFF2-40B4-BE49-F238E27FC236}">
                <a16:creationId xmlns:a16="http://schemas.microsoft.com/office/drawing/2014/main" id="{01CD00E4-DE45-00B7-595C-94ABD11E1CA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985369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fade">
                                      <p:cBhvr>
                                        <p:cTn id="18" dur="500"/>
                                        <p:tgtEl>
                                          <p:spTgt spid="11">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500"/>
                                        <p:tgtEl>
                                          <p:spTgt spid="6">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500"/>
                                        <p:tgtEl>
                                          <p:spTgt spid="6">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500"/>
                                        <p:tgtEl>
                                          <p:spTgt spid="7">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7">
                                            <p:txEl>
                                              <p:pRg st="1" end="1"/>
                                            </p:txEl>
                                          </p:spTgt>
                                        </p:tgtEl>
                                        <p:attrNameLst>
                                          <p:attrName>style.visibility</p:attrName>
                                        </p:attrNameLst>
                                      </p:cBhvr>
                                      <p:to>
                                        <p:strVal val="visible"/>
                                      </p:to>
                                    </p:set>
                                    <p:animEffect transition="in" filter="fade">
                                      <p:cBhvr>
                                        <p:cTn id="48" dur="500"/>
                                        <p:tgtEl>
                                          <p:spTgt spid="7">
                                            <p:txEl>
                                              <p:pRg st="1" end="1"/>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animEffect transition="in" filter="fade">
                                      <p:cBhvr>
                                        <p:cTn id="51" dur="500"/>
                                        <p:tgtEl>
                                          <p:spTgt spid="7">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7">
                                            <p:txEl>
                                              <p:pRg st="3" end="3"/>
                                            </p:txEl>
                                          </p:spTgt>
                                        </p:tgtEl>
                                        <p:attrNameLst>
                                          <p:attrName>style.visibility</p:attrName>
                                        </p:attrNameLst>
                                      </p:cBhvr>
                                      <p:to>
                                        <p:strVal val="visible"/>
                                      </p:to>
                                    </p:set>
                                    <p:animEffect transition="in" filter="fade">
                                      <p:cBhvr>
                                        <p:cTn id="54" dur="500"/>
                                        <p:tgtEl>
                                          <p:spTgt spid="7">
                                            <p:txEl>
                                              <p:pRg st="3" end="3"/>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7">
                                            <p:txEl>
                                              <p:pRg st="4" end="4"/>
                                            </p:txEl>
                                          </p:spTgt>
                                        </p:tgtEl>
                                        <p:attrNameLst>
                                          <p:attrName>style.visibility</p:attrName>
                                        </p:attrNameLst>
                                      </p:cBhvr>
                                      <p:to>
                                        <p:strVal val="visible"/>
                                      </p:to>
                                    </p:set>
                                    <p:animEffect transition="in" filter="fade">
                                      <p:cBhvr>
                                        <p:cTn id="5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dirty="0"/>
              <a:t>Vaping devices: components and design</a:t>
            </a:r>
          </a:p>
        </p:txBody>
      </p:sp>
      <p:grpSp>
        <p:nvGrpSpPr>
          <p:cNvPr id="3" name="Group 2">
            <a:extLst>
              <a:ext uri="{FF2B5EF4-FFF2-40B4-BE49-F238E27FC236}">
                <a16:creationId xmlns:a16="http://schemas.microsoft.com/office/drawing/2014/main" id="{595E9516-AA48-70C3-8016-2136A5202549}"/>
              </a:ext>
            </a:extLst>
          </p:cNvPr>
          <p:cNvGrpSpPr/>
          <p:nvPr/>
        </p:nvGrpSpPr>
        <p:grpSpPr>
          <a:xfrm>
            <a:off x="694788" y="1738086"/>
            <a:ext cx="1279989" cy="4148051"/>
            <a:chOff x="593184" y="1721152"/>
            <a:chExt cx="1279989" cy="4148051"/>
          </a:xfrm>
        </p:grpSpPr>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3"/>
            <a:stretch>
              <a:fillRect/>
            </a:stretch>
          </p:blipFill>
          <p:spPr>
            <a:xfrm>
              <a:off x="1112559" y="2658605"/>
              <a:ext cx="241239" cy="2062596"/>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625083" y="5104759"/>
              <a:ext cx="1194773"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a:t>
              </a:r>
              <a:r>
                <a:rPr lang="en-US" sz="1000" dirty="0">
                  <a:latin typeface="Arial" panose="020B0604020202020204" pitchFamily="34" charset="0"/>
                  <a:cs typeface="Arial" panose="020B0604020202020204" pitchFamily="34" charset="0"/>
                </a:rPr>
                <a:t>, </a:t>
              </a: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and battery</a:t>
              </a: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593184" y="1721152"/>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601529" y="1721152"/>
              <a:ext cx="1259208"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601529" y="1828618"/>
              <a:ext cx="1269511"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Cig-a-like</a:t>
              </a:r>
            </a:p>
          </p:txBody>
        </p:sp>
      </p:grpSp>
      <p:grpSp>
        <p:nvGrpSpPr>
          <p:cNvPr id="11" name="Group 10">
            <a:extLst>
              <a:ext uri="{FF2B5EF4-FFF2-40B4-BE49-F238E27FC236}">
                <a16:creationId xmlns:a16="http://schemas.microsoft.com/office/drawing/2014/main" id="{1DB516B5-CB6B-A041-B8C3-8CE1F3552C0E}"/>
              </a:ext>
            </a:extLst>
          </p:cNvPr>
          <p:cNvGrpSpPr/>
          <p:nvPr/>
        </p:nvGrpSpPr>
        <p:grpSpPr>
          <a:xfrm>
            <a:off x="2104582" y="1744876"/>
            <a:ext cx="1972513" cy="4148051"/>
            <a:chOff x="2168639" y="1708521"/>
            <a:chExt cx="1972513" cy="4148051"/>
          </a:xfrm>
        </p:grpSpPr>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4"/>
            <a:srcRect r="50757"/>
            <a:stretch/>
          </p:blipFill>
          <p:spPr>
            <a:xfrm>
              <a:off x="3129042" y="2325720"/>
              <a:ext cx="701244" cy="2630009"/>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5"/>
            <a:stretch>
              <a:fillRect/>
            </a:stretch>
          </p:blipFill>
          <p:spPr>
            <a:xfrm>
              <a:off x="2480389" y="2200215"/>
              <a:ext cx="341404" cy="2760921"/>
            </a:xfrm>
            <a:prstGeom prst="rect">
              <a:avLst/>
            </a:prstGeom>
          </p:spPr>
        </p:pic>
        <p:sp>
          <p:nvSpPr>
            <p:cNvPr id="16" name="TextBox 15">
              <a:extLst>
                <a:ext uri="{FF2B5EF4-FFF2-40B4-BE49-F238E27FC236}">
                  <a16:creationId xmlns:a16="http://schemas.microsoft.com/office/drawing/2014/main" id="{7DB8A223-4494-2946-93B2-58B610AA102A}"/>
                </a:ext>
              </a:extLst>
            </p:cNvPr>
            <p:cNvSpPr txBox="1"/>
            <p:nvPr/>
          </p:nvSpPr>
          <p:spPr bwMode="auto">
            <a:xfrm>
              <a:off x="2196233" y="5092128"/>
              <a:ext cx="190969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dirty="0">
                  <a:latin typeface="Arial" panose="020B0604020202020204" pitchFamily="34" charset="0"/>
                  <a:cs typeface="Arial" panose="020B0604020202020204" pitchFamily="34" charset="0"/>
                </a:rPr>
                <a:t>Refillable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168641" y="1708521"/>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168641" y="1708521"/>
              <a:ext cx="1955071"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168639" y="1791519"/>
              <a:ext cx="1972513" cy="31324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dirty="0">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D8583ADE-4398-C17F-F7A1-41BABB8693AC}"/>
              </a:ext>
            </a:extLst>
          </p:cNvPr>
          <p:cNvGrpSpPr/>
          <p:nvPr/>
        </p:nvGrpSpPr>
        <p:grpSpPr>
          <a:xfrm>
            <a:off x="5824685" y="1738086"/>
            <a:ext cx="1232571" cy="4148051"/>
            <a:chOff x="5643737" y="1708521"/>
            <a:chExt cx="1232571" cy="4148051"/>
          </a:xfrm>
        </p:grpSpPr>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6"/>
            <a:stretch>
              <a:fillRect/>
            </a:stretch>
          </p:blipFill>
          <p:spPr>
            <a:xfrm>
              <a:off x="5959654" y="2522031"/>
              <a:ext cx="609550" cy="2183464"/>
            </a:xfrm>
            <a:prstGeom prst="rect">
              <a:avLst/>
            </a:prstGeom>
          </p:spPr>
        </p:pic>
        <p:sp>
          <p:nvSpPr>
            <p:cNvPr id="18" name="TextBox 17">
              <a:extLst>
                <a:ext uri="{FF2B5EF4-FFF2-40B4-BE49-F238E27FC236}">
                  <a16:creationId xmlns:a16="http://schemas.microsoft.com/office/drawing/2014/main" id="{B2973966-2DDF-5C4D-9C21-9E6DABB14DB3}"/>
                </a:ext>
              </a:extLst>
            </p:cNvPr>
            <p:cNvSpPr txBox="1"/>
            <p:nvPr/>
          </p:nvSpPr>
          <p:spPr bwMode="auto">
            <a:xfrm>
              <a:off x="5643737" y="5187157"/>
              <a:ext cx="1199172"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643737" y="1809268"/>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643738" y="1708521"/>
              <a:ext cx="1199172"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647250" y="1827197"/>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Pods</a:t>
              </a:r>
            </a:p>
          </p:txBody>
        </p:sp>
      </p:grpSp>
      <p:grpSp>
        <p:nvGrpSpPr>
          <p:cNvPr id="14" name="Group 13">
            <a:extLst>
              <a:ext uri="{FF2B5EF4-FFF2-40B4-BE49-F238E27FC236}">
                <a16:creationId xmlns:a16="http://schemas.microsoft.com/office/drawing/2014/main" id="{FCE949A3-3B48-5AC0-4A25-BF006A79B66C}"/>
              </a:ext>
            </a:extLst>
          </p:cNvPr>
          <p:cNvGrpSpPr/>
          <p:nvPr/>
        </p:nvGrpSpPr>
        <p:grpSpPr>
          <a:xfrm>
            <a:off x="7187061" y="1738086"/>
            <a:ext cx="1270854" cy="4148051"/>
            <a:chOff x="6857514" y="1708521"/>
            <a:chExt cx="1270854" cy="4148051"/>
          </a:xfrm>
        </p:grpSpPr>
        <p:sp>
          <p:nvSpPr>
            <p:cNvPr id="30" name="TextBox 29">
              <a:extLst>
                <a:ext uri="{FF2B5EF4-FFF2-40B4-BE49-F238E27FC236}">
                  <a16:creationId xmlns:a16="http://schemas.microsoft.com/office/drawing/2014/main" id="{7390860D-EA60-7B4B-8139-2C8D54B2E015}"/>
                </a:ext>
              </a:extLst>
            </p:cNvPr>
            <p:cNvSpPr txBox="1"/>
            <p:nvPr/>
          </p:nvSpPr>
          <p:spPr bwMode="auto">
            <a:xfrm>
              <a:off x="7089577" y="1839599"/>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6866889" y="5226518"/>
              <a:ext cx="1261479"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Single-use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vapes</a:t>
              </a:r>
              <a:endPar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6857515" y="1797786"/>
              <a:ext cx="1270853" cy="4058786"/>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6857514" y="1708521"/>
              <a:ext cx="1270853"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6890914" y="1828415"/>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500"/>
                </a:lnSpc>
                <a:spcBef>
                  <a:spcPts val="0"/>
                </a:spcBef>
                <a:spcAft>
                  <a:spcPts val="0"/>
                </a:spcAft>
              </a:pPr>
              <a:r>
                <a:rPr lang="en-US" sz="1200" b="1" dirty="0">
                  <a:solidFill>
                    <a:schemeClr val="bg1"/>
                  </a:solidFill>
                  <a:latin typeface="Arial"/>
                  <a:cs typeface="Arial"/>
                </a:rPr>
                <a:t>Single-use</a:t>
              </a:r>
              <a:endParaRPr lang="en-US" dirty="0"/>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089577" y="2286302"/>
              <a:ext cx="924249" cy="2649514"/>
            </a:xfrm>
            <a:prstGeom prst="rect">
              <a:avLst/>
            </a:prstGeom>
          </p:spPr>
        </p:pic>
      </p:grpSp>
      <p:grpSp>
        <p:nvGrpSpPr>
          <p:cNvPr id="13" name="Group 12">
            <a:extLst>
              <a:ext uri="{FF2B5EF4-FFF2-40B4-BE49-F238E27FC236}">
                <a16:creationId xmlns:a16="http://schemas.microsoft.com/office/drawing/2014/main" id="{C33A5B5B-0E11-B7C5-C004-50EAE8C83BB9}"/>
              </a:ext>
            </a:extLst>
          </p:cNvPr>
          <p:cNvGrpSpPr/>
          <p:nvPr/>
        </p:nvGrpSpPr>
        <p:grpSpPr>
          <a:xfrm>
            <a:off x="4206900" y="1738086"/>
            <a:ext cx="1487980" cy="4148051"/>
            <a:chOff x="4141151" y="1708521"/>
            <a:chExt cx="1487980" cy="4148051"/>
          </a:xfrm>
        </p:grpSpPr>
        <p:sp>
          <p:nvSpPr>
            <p:cNvPr id="29" name="Rectangle 28">
              <a:extLst>
                <a:ext uri="{FF2B5EF4-FFF2-40B4-BE49-F238E27FC236}">
                  <a16:creationId xmlns:a16="http://schemas.microsoft.com/office/drawing/2014/main" id="{3A097307-2704-ACDF-7154-108E82BC0F8F}"/>
                </a:ext>
              </a:extLst>
            </p:cNvPr>
            <p:cNvSpPr/>
            <p:nvPr/>
          </p:nvSpPr>
          <p:spPr bwMode="auto">
            <a:xfrm>
              <a:off x="4141152" y="1839600"/>
              <a:ext cx="1487979" cy="4016972"/>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141151" y="1708521"/>
              <a:ext cx="1487979"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141152" y="1822155"/>
              <a:ext cx="1487978"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141151" y="5179213"/>
              <a:ext cx="1487979"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8559" y="2326938"/>
              <a:ext cx="933855" cy="2630099"/>
            </a:xfrm>
            <a:prstGeom prst="rect">
              <a:avLst/>
            </a:prstGeom>
            <a:noFill/>
            <a:ln w="9525">
              <a:noFill/>
              <a:miter lim="800000"/>
              <a:headEnd/>
              <a:tailEnd/>
            </a:ln>
          </p:spPr>
        </p:pic>
      </p:grpSp>
      <p:sp>
        <p:nvSpPr>
          <p:cNvPr id="4" name="Footer Placeholder 4">
            <a:extLst>
              <a:ext uri="{FF2B5EF4-FFF2-40B4-BE49-F238E27FC236}">
                <a16:creationId xmlns:a16="http://schemas.microsoft.com/office/drawing/2014/main" id="{8E56DF10-B3DE-EE1F-99E0-442A9BB17DF3}"/>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12484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71A5738-DCDF-EC44-454D-10EF6215548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dirty="0">
                <a:latin typeface="Arial"/>
                <a:cs typeface="Arial"/>
              </a:rPr>
              <a:t>E-liquid flavours and nicotine </a:t>
            </a:r>
            <a:endParaRPr lang="en-US" b="1" dirty="0"/>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77429" y="2062941"/>
            <a:ext cx="3207010" cy="3670358"/>
          </a:xfrm>
        </p:spPr>
        <p:txBody>
          <a:bodyPr anchor="ctr"/>
          <a:lstStyle/>
          <a:p>
            <a:pPr marL="0" indent="0">
              <a:buNone/>
            </a:pPr>
            <a:r>
              <a:rPr lang="en-US" b="1" dirty="0">
                <a:solidFill>
                  <a:schemeClr val="accent1"/>
                </a:solidFill>
              </a:rPr>
              <a:t>Nicotine concentration:</a:t>
            </a:r>
            <a:r>
              <a:rPr lang="en-US" dirty="0"/>
              <a:t> </a:t>
            </a:r>
          </a:p>
          <a:p>
            <a:r>
              <a:rPr lang="en-US" dirty="0"/>
              <a:t>0mg/ml (0%)</a:t>
            </a:r>
          </a:p>
          <a:p>
            <a:r>
              <a:rPr lang="en-US" dirty="0"/>
              <a:t>3mg/ml (0.3%) </a:t>
            </a:r>
          </a:p>
          <a:p>
            <a:r>
              <a:rPr lang="en-US" dirty="0"/>
              <a:t>6mg/ml (0.6%) </a:t>
            </a:r>
          </a:p>
          <a:p>
            <a:r>
              <a:rPr lang="en-US" dirty="0"/>
              <a:t>12mg/ml (1.2%)</a:t>
            </a:r>
          </a:p>
          <a:p>
            <a:r>
              <a:rPr lang="en-US" dirty="0"/>
              <a:t>18mg/ml (1.8%)</a:t>
            </a:r>
          </a:p>
          <a:p>
            <a:r>
              <a:rPr lang="en-US" dirty="0"/>
              <a:t>20mg/ml (2.0%)</a:t>
            </a:r>
          </a:p>
          <a:p>
            <a:endParaRPr lang="en-US" dirty="0"/>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rcRect/>
          <a:stretch/>
        </p:blipFill>
        <p:spPr>
          <a:xfrm>
            <a:off x="455431" y="1679283"/>
            <a:ext cx="5203103" cy="4358909"/>
          </a:xfrm>
          <a:prstGeom prst="rect">
            <a:avLst/>
          </a:prstGeom>
          <a:effectLst>
            <a:outerShdw blurRad="254000" dist="63500" dir="2700000" algn="tl" rotWithShape="0">
              <a:prstClr val="black">
                <a:alpha val="15000"/>
              </a:prstClr>
            </a:outerShdw>
          </a:effectLst>
        </p:spPr>
      </p:pic>
      <p:sp>
        <p:nvSpPr>
          <p:cNvPr id="5" name="Footer Placeholder 4">
            <a:extLst>
              <a:ext uri="{FF2B5EF4-FFF2-40B4-BE49-F238E27FC236}">
                <a16:creationId xmlns:a16="http://schemas.microsoft.com/office/drawing/2014/main" id="{132CA88A-BB14-E6A1-2240-D7FBED75DB29}"/>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954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FEFD1-B86E-D043-9BCE-C07FC0833B02}"/>
              </a:ext>
            </a:extLst>
          </p:cNvPr>
          <p:cNvSpPr>
            <a:spLocks noGrp="1"/>
          </p:cNvSpPr>
          <p:nvPr>
            <p:ph type="title" idx="4294967295"/>
          </p:nvPr>
        </p:nvSpPr>
        <p:spPr>
          <a:xfrm>
            <a:off x="699418" y="152400"/>
            <a:ext cx="7962900" cy="1882775"/>
          </a:xfrm>
        </p:spPr>
        <p:txBody>
          <a:bodyPr/>
          <a:lstStyle/>
          <a:p>
            <a:r>
              <a:rPr lang="en-US" sz="3200" b="1" dirty="0"/>
              <a:t>Is vaping harmful to health?</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4294967295"/>
          </p:nvPr>
        </p:nvSpPr>
        <p:spPr>
          <a:xfrm>
            <a:off x="694320" y="2231500"/>
            <a:ext cx="7001546" cy="4191000"/>
          </a:xfrm>
        </p:spPr>
        <p:txBody>
          <a:bodyPr anchor="t"/>
          <a:lstStyle/>
          <a:p>
            <a:pPr marL="358775" indent="-350838">
              <a:spcBef>
                <a:spcPts val="1000"/>
              </a:spcBef>
              <a:spcAft>
                <a:spcPts val="1000"/>
              </a:spcAft>
              <a:buNone/>
            </a:pPr>
            <a:r>
              <a:rPr lang="en-US" sz="2000" b="1" dirty="0">
                <a:solidFill>
                  <a:schemeClr val="accent3"/>
                </a:solidFill>
              </a:rPr>
              <a:t>Which of the following is correct? </a:t>
            </a:r>
          </a:p>
          <a:p>
            <a:pPr marL="358775" indent="-350838">
              <a:spcBef>
                <a:spcPts val="1000"/>
              </a:spcBef>
              <a:spcAft>
                <a:spcPts val="1000"/>
              </a:spcAft>
              <a:buAutoNum type="alphaUcPeriod"/>
            </a:pPr>
            <a:r>
              <a:rPr lang="en-US" dirty="0">
                <a:solidFill>
                  <a:schemeClr val="bg1"/>
                </a:solidFill>
              </a:rPr>
              <a:t>Vaping is equally harmful to smoking cigarettes</a:t>
            </a:r>
          </a:p>
          <a:p>
            <a:pPr marL="358775" indent="-350838">
              <a:spcBef>
                <a:spcPts val="1000"/>
              </a:spcBef>
              <a:spcAft>
                <a:spcPts val="1000"/>
              </a:spcAft>
              <a:buAutoNum type="alphaUcPeriod"/>
            </a:pPr>
            <a:r>
              <a:rPr lang="en-US" dirty="0">
                <a:solidFill>
                  <a:schemeClr val="bg1"/>
                </a:solidFill>
              </a:rPr>
              <a:t>Vaping is less harmful than smoking cigarettes, but not by much</a:t>
            </a:r>
          </a:p>
          <a:p>
            <a:pPr marL="358775" indent="-350838">
              <a:spcBef>
                <a:spcPts val="1000"/>
              </a:spcBef>
              <a:spcAft>
                <a:spcPts val="1000"/>
              </a:spcAft>
              <a:buFont typeface="Lucida Grande" panose="020B0600040502020204" pitchFamily="34" charset="0"/>
              <a:buAutoNum type="alphaUcPeriod"/>
            </a:pPr>
            <a:r>
              <a:rPr lang="en-US" dirty="0">
                <a:solidFill>
                  <a:schemeClr val="bg1"/>
                </a:solidFill>
              </a:rPr>
              <a:t>Vaping is significantly less harmful than smoking cigarettes </a:t>
            </a:r>
          </a:p>
          <a:p>
            <a:pPr marL="7937" indent="0">
              <a:spcBef>
                <a:spcPts val="1000"/>
              </a:spcBef>
              <a:spcAft>
                <a:spcPts val="1000"/>
              </a:spcAft>
              <a:buNone/>
            </a:pPr>
            <a:endParaRPr lang="en-US" dirty="0">
              <a:solidFill>
                <a:schemeClr val="bg1"/>
              </a:solidFill>
            </a:endParaRPr>
          </a:p>
        </p:txBody>
      </p:sp>
      <p:grpSp>
        <p:nvGrpSpPr>
          <p:cNvPr id="9" name="Group 8">
            <a:extLst>
              <a:ext uri="{FF2B5EF4-FFF2-40B4-BE49-F238E27FC236}">
                <a16:creationId xmlns:a16="http://schemas.microsoft.com/office/drawing/2014/main" id="{692E1022-973B-5342-EE4D-30D53CF313DE}"/>
              </a:ext>
            </a:extLst>
          </p:cNvPr>
          <p:cNvGrpSpPr/>
          <p:nvPr/>
        </p:nvGrpSpPr>
        <p:grpSpPr>
          <a:xfrm>
            <a:off x="6529817" y="1107956"/>
            <a:ext cx="2050763" cy="2050763"/>
            <a:chOff x="5880844" y="3290789"/>
            <a:chExt cx="2442323" cy="2442323"/>
          </a:xfrm>
        </p:grpSpPr>
        <p:sp>
          <p:nvSpPr>
            <p:cNvPr id="10" name="Oval 9">
              <a:extLst>
                <a:ext uri="{FF2B5EF4-FFF2-40B4-BE49-F238E27FC236}">
                  <a16:creationId xmlns:a16="http://schemas.microsoft.com/office/drawing/2014/main" id="{58AE94A2-90EA-7413-65A6-FF5878DFB0F1}"/>
                </a:ext>
              </a:extLst>
            </p:cNvPr>
            <p:cNvSpPr/>
            <p:nvPr/>
          </p:nvSpPr>
          <p:spPr bwMode="auto">
            <a:xfrm>
              <a:off x="5880844" y="3290789"/>
              <a:ext cx="2442323" cy="2442323"/>
            </a:xfrm>
            <a:prstGeom prst="ellipse">
              <a:avLst/>
            </a:prstGeom>
            <a:solidFill>
              <a:schemeClr val="bg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1" name="Graphic 5">
              <a:extLst>
                <a:ext uri="{FF2B5EF4-FFF2-40B4-BE49-F238E27FC236}">
                  <a16:creationId xmlns:a16="http://schemas.microsoft.com/office/drawing/2014/main" id="{D034A7AE-0D03-DC9C-905D-A17872AF5FD3}"/>
                </a:ext>
              </a:extLst>
            </p:cNvPr>
            <p:cNvSpPr/>
            <p:nvPr/>
          </p:nvSpPr>
          <p:spPr>
            <a:xfrm>
              <a:off x="6592831" y="3828577"/>
              <a:ext cx="1018350" cy="1422359"/>
            </a:xfrm>
            <a:custGeom>
              <a:avLst/>
              <a:gdLst>
                <a:gd name="connsiteX0" fmla="*/ 127090 w 414671"/>
                <a:gd name="connsiteY0" fmla="*/ 256564 h 579183"/>
                <a:gd name="connsiteX1" fmla="*/ 134422 w 414671"/>
                <a:gd name="connsiteY1" fmla="*/ 250048 h 579183"/>
                <a:gd name="connsiteX2" fmla="*/ 262326 w 414671"/>
                <a:gd name="connsiteY2" fmla="*/ 184889 h 579183"/>
                <a:gd name="connsiteX3" fmla="*/ 262326 w 414671"/>
                <a:gd name="connsiteY3" fmla="*/ 183260 h 579183"/>
                <a:gd name="connsiteX4" fmla="*/ 200411 w 414671"/>
                <a:gd name="connsiteY4" fmla="*/ 138463 h 579183"/>
                <a:gd name="connsiteX5" fmla="*/ 81468 w 414671"/>
                <a:gd name="connsiteY5" fmla="*/ 192220 h 579183"/>
                <a:gd name="connsiteX6" fmla="*/ 0 w 414671"/>
                <a:gd name="connsiteY6" fmla="*/ 85521 h 579183"/>
                <a:gd name="connsiteX7" fmla="*/ 211002 w 414671"/>
                <a:gd name="connsiteY7" fmla="*/ 0 h 579183"/>
                <a:gd name="connsiteX8" fmla="*/ 414671 w 414671"/>
                <a:gd name="connsiteY8" fmla="*/ 171043 h 579183"/>
                <a:gd name="connsiteX9" fmla="*/ 414671 w 414671"/>
                <a:gd name="connsiteY9" fmla="*/ 172672 h 579183"/>
                <a:gd name="connsiteX10" fmla="*/ 255809 w 414671"/>
                <a:gd name="connsiteY10" fmla="*/ 341271 h 579183"/>
                <a:gd name="connsiteX11" fmla="*/ 246033 w 414671"/>
                <a:gd name="connsiteY11" fmla="*/ 393398 h 579183"/>
                <a:gd name="connsiteX12" fmla="*/ 148271 w 414671"/>
                <a:gd name="connsiteY12" fmla="*/ 393398 h 579183"/>
                <a:gd name="connsiteX13" fmla="*/ 127090 w 414671"/>
                <a:gd name="connsiteY13" fmla="*/ 256564 h 579183"/>
                <a:gd name="connsiteX14" fmla="*/ 114055 w 414671"/>
                <a:gd name="connsiteY14" fmla="*/ 440720 h 579183"/>
                <a:gd name="connsiteX15" fmla="*/ 274546 w 414671"/>
                <a:gd name="connsiteY15" fmla="*/ 440720 h 579183"/>
                <a:gd name="connsiteX16" fmla="*/ 274546 w 414671"/>
                <a:gd name="connsiteY16" fmla="*/ 579183 h 579183"/>
                <a:gd name="connsiteX17" fmla="*/ 114055 w 414671"/>
                <a:gd name="connsiteY17" fmla="*/ 579183 h 579183"/>
                <a:gd name="connsiteX18" fmla="*/ 114055 w 414671"/>
                <a:gd name="connsiteY18" fmla="*/ 440720 h 579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4671" h="579183">
                  <a:moveTo>
                    <a:pt x="127090" y="256564"/>
                  </a:moveTo>
                  <a:lnTo>
                    <a:pt x="134422" y="250048"/>
                  </a:lnTo>
                  <a:cubicBezTo>
                    <a:pt x="228924" y="241903"/>
                    <a:pt x="262326" y="219098"/>
                    <a:pt x="262326" y="184889"/>
                  </a:cubicBezTo>
                  <a:lnTo>
                    <a:pt x="262326" y="183260"/>
                  </a:lnTo>
                  <a:cubicBezTo>
                    <a:pt x="262326" y="155567"/>
                    <a:pt x="239515" y="138463"/>
                    <a:pt x="200411" y="138463"/>
                  </a:cubicBezTo>
                  <a:cubicBezTo>
                    <a:pt x="162121" y="138463"/>
                    <a:pt x="120572" y="158011"/>
                    <a:pt x="81468" y="192220"/>
                  </a:cubicBezTo>
                  <a:lnTo>
                    <a:pt x="0" y="85521"/>
                  </a:lnTo>
                  <a:cubicBezTo>
                    <a:pt x="49695" y="35837"/>
                    <a:pt x="117314" y="0"/>
                    <a:pt x="211002" y="0"/>
                  </a:cubicBezTo>
                  <a:cubicBezTo>
                    <a:pt x="330759" y="0"/>
                    <a:pt x="414671" y="64345"/>
                    <a:pt x="414671" y="171043"/>
                  </a:cubicBezTo>
                  <a:lnTo>
                    <a:pt x="414671" y="172672"/>
                  </a:lnTo>
                  <a:cubicBezTo>
                    <a:pt x="414671" y="275297"/>
                    <a:pt x="346238" y="318465"/>
                    <a:pt x="255809" y="341271"/>
                  </a:cubicBezTo>
                  <a:lnTo>
                    <a:pt x="246033" y="393398"/>
                  </a:lnTo>
                  <a:lnTo>
                    <a:pt x="148271" y="393398"/>
                  </a:lnTo>
                  <a:lnTo>
                    <a:pt x="127090" y="256564"/>
                  </a:lnTo>
                  <a:close/>
                  <a:moveTo>
                    <a:pt x="114055" y="440720"/>
                  </a:moveTo>
                  <a:lnTo>
                    <a:pt x="274546" y="440720"/>
                  </a:lnTo>
                  <a:lnTo>
                    <a:pt x="274546" y="579183"/>
                  </a:lnTo>
                  <a:lnTo>
                    <a:pt x="114055" y="579183"/>
                  </a:lnTo>
                  <a:lnTo>
                    <a:pt x="114055" y="440720"/>
                  </a:lnTo>
                  <a:close/>
                </a:path>
              </a:pathLst>
            </a:custGeom>
            <a:solidFill>
              <a:schemeClr val="accent1"/>
            </a:solidFill>
            <a:ln w="8132" cap="flat">
              <a:noFill/>
              <a:prstDash val="solid"/>
              <a:miter/>
            </a:ln>
            <a:effectLst>
              <a:outerShdw blurRad="254000" dist="63500" dir="5400000" algn="ctr" rotWithShape="0">
                <a:srgbClr val="000000">
                  <a:alpha val="14863"/>
                </a:srgbClr>
              </a:outerShdw>
            </a:effectLst>
          </p:spPr>
          <p:txBody>
            <a:bodyPr rtlCol="0" anchor="ctr"/>
            <a:lstStyle/>
            <a:p>
              <a:endParaRPr lang="en-US" dirty="0"/>
            </a:p>
          </p:txBody>
        </p:sp>
      </p:grpSp>
      <p:sp>
        <p:nvSpPr>
          <p:cNvPr id="3" name="TextBox 2">
            <a:extLst>
              <a:ext uri="{FF2B5EF4-FFF2-40B4-BE49-F238E27FC236}">
                <a16:creationId xmlns:a16="http://schemas.microsoft.com/office/drawing/2014/main" id="{441947C1-80BB-E209-D783-5B2D7BADA0D3}"/>
              </a:ext>
            </a:extLst>
          </p:cNvPr>
          <p:cNvSpPr txBox="1"/>
          <p:nvPr/>
        </p:nvSpPr>
        <p:spPr bwMode="auto">
          <a:xfrm>
            <a:off x="6982691" y="6470073"/>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34548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22FE668-C640-1240-B678-AFD86F524992}"/>
              </a:ext>
            </a:extLst>
          </p:cNvPr>
          <p:cNvPicPr>
            <a:picLocks noChangeAspect="1"/>
          </p:cNvPicPr>
          <p:nvPr/>
        </p:nvPicPr>
        <p:blipFill>
          <a:blip r:embed="rId3"/>
          <a:srcRect/>
          <a:stretch/>
        </p:blipFill>
        <p:spPr>
          <a:xfrm>
            <a:off x="4680875" y="1824448"/>
            <a:ext cx="3779229" cy="4138805"/>
          </a:xfrm>
          <a:prstGeom prst="rect">
            <a:avLst/>
          </a:prstGeom>
        </p:spPr>
      </p:pic>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Vaping safety</a:t>
            </a:r>
          </a:p>
        </p:txBody>
      </p:sp>
      <p:sp>
        <p:nvSpPr>
          <p:cNvPr id="3" name="Content Placeholder 2">
            <a:extLst>
              <a:ext uri="{FF2B5EF4-FFF2-40B4-BE49-F238E27FC236}">
                <a16:creationId xmlns:a16="http://schemas.microsoft.com/office/drawing/2014/main" id="{089B9DCD-CCA9-864F-964F-39EB1C0EF01F}"/>
              </a:ext>
            </a:extLst>
          </p:cNvPr>
          <p:cNvSpPr>
            <a:spLocks noGrp="1"/>
          </p:cNvSpPr>
          <p:nvPr>
            <p:ph idx="4294967295"/>
          </p:nvPr>
        </p:nvSpPr>
        <p:spPr>
          <a:xfrm>
            <a:off x="609600" y="1781174"/>
            <a:ext cx="3904587" cy="3536731"/>
          </a:xfrm>
        </p:spPr>
        <p:txBody>
          <a:bodyPr anchor="ctr" anchorCtr="0"/>
          <a:lstStyle/>
          <a:p>
            <a:pPr marL="0" indent="0">
              <a:lnSpc>
                <a:spcPts val="2600"/>
              </a:lnSpc>
              <a:buNone/>
            </a:pPr>
            <a:r>
              <a:rPr lang="en-US" sz="2000" dirty="0"/>
              <a:t>Evidence indicates: </a:t>
            </a:r>
          </a:p>
          <a:p>
            <a:pPr marL="0" indent="0">
              <a:lnSpc>
                <a:spcPts val="2600"/>
              </a:lnSpc>
              <a:buNone/>
            </a:pPr>
            <a:r>
              <a:rPr lang="en-US" sz="2000" b="1" dirty="0"/>
              <a:t>“Vaping poses only a small fraction of the risks of smoking </a:t>
            </a:r>
            <a:r>
              <a:rPr lang="en-GB" sz="2000" b="0" i="1" u="none" strike="noStrike" cap="none" dirty="0">
                <a:latin typeface="Arial"/>
                <a:ea typeface="Arial"/>
                <a:cs typeface="Arial"/>
                <a:sym typeface="Arial"/>
              </a:rPr>
              <a:t>and switching completely from smoking to vaping conveys substantial health benefits”</a:t>
            </a:r>
            <a:endParaRPr lang="en-US" sz="2000" b="1" dirty="0"/>
          </a:p>
          <a:p>
            <a:pPr marL="0" indent="0">
              <a:lnSpc>
                <a:spcPts val="2600"/>
              </a:lnSpc>
              <a:buNone/>
            </a:pPr>
            <a:r>
              <a:rPr lang="en-US" sz="2000" dirty="0"/>
              <a:t>–</a:t>
            </a:r>
            <a:r>
              <a:rPr lang="en-US" sz="2000" b="1" dirty="0"/>
              <a:t> </a:t>
            </a:r>
            <a:r>
              <a:rPr lang="en-US" sz="2000" dirty="0"/>
              <a:t>OHID, 2022</a:t>
            </a:r>
            <a:endParaRPr lang="en-US" dirty="0"/>
          </a:p>
        </p:txBody>
      </p:sp>
      <p:grpSp>
        <p:nvGrpSpPr>
          <p:cNvPr id="10" name="Group 9">
            <a:extLst>
              <a:ext uri="{FF2B5EF4-FFF2-40B4-BE49-F238E27FC236}">
                <a16:creationId xmlns:a16="http://schemas.microsoft.com/office/drawing/2014/main" id="{A1111DAA-973E-0431-8D62-028F9760C5AD}"/>
              </a:ext>
            </a:extLst>
          </p:cNvPr>
          <p:cNvGrpSpPr/>
          <p:nvPr/>
        </p:nvGrpSpPr>
        <p:grpSpPr>
          <a:xfrm>
            <a:off x="6021389" y="3498385"/>
            <a:ext cx="2438399" cy="1577975"/>
            <a:chOff x="5603876" y="3460750"/>
            <a:chExt cx="2438399" cy="1577975"/>
          </a:xfrm>
          <a:effectLst>
            <a:outerShdw blurRad="254000" dist="63500" dir="5400000" algn="ctr" rotWithShape="0">
              <a:srgbClr val="000000">
                <a:alpha val="25000"/>
              </a:srgbClr>
            </a:outerShdw>
          </a:effectLst>
        </p:grpSpPr>
        <p:sp>
          <p:nvSpPr>
            <p:cNvPr id="6" name="TextBox 5">
              <a:extLst>
                <a:ext uri="{FF2B5EF4-FFF2-40B4-BE49-F238E27FC236}">
                  <a16:creationId xmlns:a16="http://schemas.microsoft.com/office/drawing/2014/main" id="{CEE8D459-8067-D428-3874-8AA49FB6643D}"/>
                </a:ext>
              </a:extLst>
            </p:cNvPr>
            <p:cNvSpPr txBox="1"/>
            <p:nvPr/>
          </p:nvSpPr>
          <p:spPr bwMode="auto">
            <a:xfrm>
              <a:off x="5603876" y="3460750"/>
              <a:ext cx="2438399" cy="380211"/>
            </a:xfrm>
            <a:prstGeom prst="rect">
              <a:avLst/>
            </a:prstGeom>
            <a:solidFill>
              <a:schemeClr val="accent5"/>
            </a:solidFill>
            <a:ln w="12700" cmpd="sng">
              <a:solidFill>
                <a:schemeClr val="accent5"/>
              </a:solid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5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2022 Update </a:t>
              </a:r>
            </a:p>
          </p:txBody>
        </p:sp>
        <p:sp>
          <p:nvSpPr>
            <p:cNvPr id="8" name="Rectangle 7">
              <a:extLst>
                <a:ext uri="{FF2B5EF4-FFF2-40B4-BE49-F238E27FC236}">
                  <a16:creationId xmlns:a16="http://schemas.microsoft.com/office/drawing/2014/main" id="{73C7C081-DA41-05EA-7A79-D0C685F38941}"/>
                </a:ext>
              </a:extLst>
            </p:cNvPr>
            <p:cNvSpPr/>
            <p:nvPr/>
          </p:nvSpPr>
          <p:spPr bwMode="auto">
            <a:xfrm>
              <a:off x="5603876" y="3835400"/>
              <a:ext cx="2438399" cy="1203325"/>
            </a:xfrm>
            <a:prstGeom prst="rect">
              <a:avLst/>
            </a:prstGeom>
            <a:solidFill>
              <a:schemeClr val="bg1"/>
            </a:solidFill>
            <a:ln w="12700">
              <a:solidFill>
                <a:schemeClr val="accent5"/>
              </a:solid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descr="Text, letter&#10;&#10;Description automatically generated">
              <a:extLst>
                <a:ext uri="{FF2B5EF4-FFF2-40B4-BE49-F238E27FC236}">
                  <a16:creationId xmlns:a16="http://schemas.microsoft.com/office/drawing/2014/main" id="{FD0ADE33-1F4A-2EF9-0163-8F4618FA0C67}"/>
                </a:ext>
              </a:extLst>
            </p:cNvPr>
            <p:cNvPicPr>
              <a:picLocks noChangeAspect="1"/>
            </p:cNvPicPr>
            <p:nvPr/>
          </p:nvPicPr>
          <p:blipFill rotWithShape="1">
            <a:blip r:embed="rId4"/>
            <a:srcRect l="5728" t="3071" r="6347" b="69095"/>
            <a:stretch/>
          </p:blipFill>
          <p:spPr>
            <a:xfrm>
              <a:off x="5711824" y="3917951"/>
              <a:ext cx="2241551" cy="998846"/>
            </a:xfrm>
            <a:prstGeom prst="rect">
              <a:avLst/>
            </a:prstGeom>
            <a:solidFill>
              <a:schemeClr val="accent2"/>
            </a:solidFill>
            <a:ln w="12700">
              <a:noFill/>
            </a:ln>
          </p:spPr>
        </p:pic>
      </p:grpSp>
      <p:sp>
        <p:nvSpPr>
          <p:cNvPr id="7" name="Footer Placeholder 4">
            <a:extLst>
              <a:ext uri="{FF2B5EF4-FFF2-40B4-BE49-F238E27FC236}">
                <a16:creationId xmlns:a16="http://schemas.microsoft.com/office/drawing/2014/main" id="{2BE22487-F92C-0E84-8C23-BA398A088C1B}"/>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04817959"/>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18755-5CCB-41FC-B672-7D0477E5BFBE}">
  <ds:schemaRefs>
    <ds:schemaRef ds:uri="http://schemas.microsoft.com/office/2006/documentManagement/types"/>
    <ds:schemaRef ds:uri="http://www.w3.org/XML/1998/namespace"/>
    <ds:schemaRef ds:uri="http://purl.org/dc/dcmitype/"/>
    <ds:schemaRef ds:uri="http://schemas.openxmlformats.org/package/2006/metadata/core-properties"/>
    <ds:schemaRef ds:uri="http://schemas.microsoft.com/office/2006/metadata/properties"/>
    <ds:schemaRef ds:uri="6f9764a4-8270-4f29-bbff-a467630dd90c"/>
    <ds:schemaRef ds:uri="http://purl.org/dc/elements/1.1/"/>
    <ds:schemaRef ds:uri="http://purl.org/dc/terms/"/>
    <ds:schemaRef ds:uri="http://schemas.microsoft.com/office/infopath/2007/PartnerControls"/>
    <ds:schemaRef ds:uri="f08a3a01-a810-4981-84de-513e48da387b"/>
  </ds:schemaRefs>
</ds:datastoreItem>
</file>

<file path=customXml/itemProps2.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CC568-9E52-4CAB-A6F8-928FF0C63F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408</TotalTime>
  <Words>4418</Words>
  <Application>Microsoft Office PowerPoint</Application>
  <PresentationFormat>On-screen Show (4:3)</PresentationFormat>
  <Paragraphs>333</Paragraphs>
  <Slides>21</Slides>
  <Notes>21</Notes>
  <HiddenSlides>0</HiddenSlides>
  <MMClips>1</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NCSCT</vt:lpstr>
      <vt:lpstr>1_NCSCT</vt:lpstr>
      <vt:lpstr>PowerPoint Presentation</vt:lpstr>
      <vt:lpstr>PowerPoint Presentation</vt:lpstr>
      <vt:lpstr>PowerPoint Presentation</vt:lpstr>
      <vt:lpstr>Caroline’s story: Stopping smoking  while dealing with a mental health condition</vt:lpstr>
      <vt:lpstr>Vape (e-cigarette, electronic cigarette) </vt:lpstr>
      <vt:lpstr>Vaping devices: components and design</vt:lpstr>
      <vt:lpstr>PowerPoint Presentation</vt:lpstr>
      <vt:lpstr>Is vaping harmful to health?</vt:lpstr>
      <vt:lpstr>Vaping safety</vt:lpstr>
      <vt:lpstr>Comparing harm between nicotine-containing products</vt:lpstr>
      <vt:lpstr>A regulated product</vt:lpstr>
      <vt:lpstr>Evidence review: tobacco dependence treatment</vt:lpstr>
      <vt:lpstr>Who says vaping is safer than smoking  and effective for cessation?</vt:lpstr>
      <vt:lpstr>Vaping: instructions for use </vt:lpstr>
      <vt:lpstr>Safety check</vt:lpstr>
      <vt:lpstr>PowerPoint Presentation</vt:lpstr>
      <vt:lpstr>Inpatient settings</vt:lpstr>
      <vt:lpstr>Vape friendly inpatient setting</vt:lpstr>
      <vt:lpstr>Summary</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384</cp:revision>
  <cp:lastPrinted>2021-04-19T06:44:37Z</cp:lastPrinted>
  <dcterms:created xsi:type="dcterms:W3CDTF">2019-04-01T09:21:54Z</dcterms:created>
  <dcterms:modified xsi:type="dcterms:W3CDTF">2024-03-04T15:05:34Z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